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3891200" cy="29260800"/>
  <p:notesSz cx="7315200" cy="9601200"/>
  <p:defaultTextStyle>
    <a:defPPr>
      <a:defRPr lang="en-US"/>
    </a:defPPr>
    <a:lvl1pPr algn="l" rtl="0" eaLnBrk="0" fontAlgn="base" hangingPunct="0">
      <a:spcBef>
        <a:spcPct val="0"/>
      </a:spcBef>
      <a:spcAft>
        <a:spcPct val="0"/>
      </a:spcAft>
      <a:defRPr sz="2100" kern="1200">
        <a:solidFill>
          <a:schemeClr val="tx1"/>
        </a:solidFill>
        <a:latin typeface="Times" pitchFamily="-96" charset="0"/>
        <a:ea typeface="+mn-ea"/>
        <a:cs typeface="+mn-cs"/>
      </a:defRPr>
    </a:lvl1pPr>
    <a:lvl2pPr marL="457200" algn="l" rtl="0" eaLnBrk="0" fontAlgn="base" hangingPunct="0">
      <a:spcBef>
        <a:spcPct val="0"/>
      </a:spcBef>
      <a:spcAft>
        <a:spcPct val="0"/>
      </a:spcAft>
      <a:defRPr sz="2100" kern="1200">
        <a:solidFill>
          <a:schemeClr val="tx1"/>
        </a:solidFill>
        <a:latin typeface="Times" pitchFamily="-96" charset="0"/>
        <a:ea typeface="+mn-ea"/>
        <a:cs typeface="+mn-cs"/>
      </a:defRPr>
    </a:lvl2pPr>
    <a:lvl3pPr marL="914400" algn="l" rtl="0" eaLnBrk="0" fontAlgn="base" hangingPunct="0">
      <a:spcBef>
        <a:spcPct val="0"/>
      </a:spcBef>
      <a:spcAft>
        <a:spcPct val="0"/>
      </a:spcAft>
      <a:defRPr sz="2100" kern="1200">
        <a:solidFill>
          <a:schemeClr val="tx1"/>
        </a:solidFill>
        <a:latin typeface="Times" pitchFamily="-96" charset="0"/>
        <a:ea typeface="+mn-ea"/>
        <a:cs typeface="+mn-cs"/>
      </a:defRPr>
    </a:lvl3pPr>
    <a:lvl4pPr marL="1371600" algn="l" rtl="0" eaLnBrk="0" fontAlgn="base" hangingPunct="0">
      <a:spcBef>
        <a:spcPct val="0"/>
      </a:spcBef>
      <a:spcAft>
        <a:spcPct val="0"/>
      </a:spcAft>
      <a:defRPr sz="2100" kern="1200">
        <a:solidFill>
          <a:schemeClr val="tx1"/>
        </a:solidFill>
        <a:latin typeface="Times" pitchFamily="-96" charset="0"/>
        <a:ea typeface="+mn-ea"/>
        <a:cs typeface="+mn-cs"/>
      </a:defRPr>
    </a:lvl4pPr>
    <a:lvl5pPr marL="1828800" algn="l" rtl="0" eaLnBrk="0" fontAlgn="base" hangingPunct="0">
      <a:spcBef>
        <a:spcPct val="0"/>
      </a:spcBef>
      <a:spcAft>
        <a:spcPct val="0"/>
      </a:spcAft>
      <a:defRPr sz="2100" kern="1200">
        <a:solidFill>
          <a:schemeClr val="tx1"/>
        </a:solidFill>
        <a:latin typeface="Times" pitchFamily="-96" charset="0"/>
        <a:ea typeface="+mn-ea"/>
        <a:cs typeface="+mn-cs"/>
      </a:defRPr>
    </a:lvl5pPr>
    <a:lvl6pPr marL="2286000" algn="l" defTabSz="914400" rtl="0" eaLnBrk="1" latinLnBrk="0" hangingPunct="1">
      <a:defRPr sz="2100" kern="1200">
        <a:solidFill>
          <a:schemeClr val="tx1"/>
        </a:solidFill>
        <a:latin typeface="Times" pitchFamily="-96" charset="0"/>
        <a:ea typeface="+mn-ea"/>
        <a:cs typeface="+mn-cs"/>
      </a:defRPr>
    </a:lvl6pPr>
    <a:lvl7pPr marL="2743200" algn="l" defTabSz="914400" rtl="0" eaLnBrk="1" latinLnBrk="0" hangingPunct="1">
      <a:defRPr sz="2100" kern="1200">
        <a:solidFill>
          <a:schemeClr val="tx1"/>
        </a:solidFill>
        <a:latin typeface="Times" pitchFamily="-96" charset="0"/>
        <a:ea typeface="+mn-ea"/>
        <a:cs typeface="+mn-cs"/>
      </a:defRPr>
    </a:lvl7pPr>
    <a:lvl8pPr marL="3200400" algn="l" defTabSz="914400" rtl="0" eaLnBrk="1" latinLnBrk="0" hangingPunct="1">
      <a:defRPr sz="2100" kern="1200">
        <a:solidFill>
          <a:schemeClr val="tx1"/>
        </a:solidFill>
        <a:latin typeface="Times" pitchFamily="-96" charset="0"/>
        <a:ea typeface="+mn-ea"/>
        <a:cs typeface="+mn-cs"/>
      </a:defRPr>
    </a:lvl8pPr>
    <a:lvl9pPr marL="3657600" algn="l" defTabSz="914400" rtl="0" eaLnBrk="1" latinLnBrk="0" hangingPunct="1">
      <a:defRPr sz="2100" kern="1200">
        <a:solidFill>
          <a:schemeClr val="tx1"/>
        </a:solidFill>
        <a:latin typeface="Times" pitchFamily="-9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D8C"/>
    <a:srgbClr val="63AD3C"/>
    <a:srgbClr val="000066"/>
    <a:srgbClr val="008FFF"/>
    <a:srgbClr val="FFA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838" autoAdjust="0"/>
    <p:restoredTop sz="90918" autoAdjust="0"/>
  </p:normalViewPr>
  <p:slideViewPr>
    <p:cSldViewPr>
      <p:cViewPr varScale="1">
        <p:scale>
          <a:sx n="18" d="100"/>
          <a:sy n="18" d="100"/>
        </p:scale>
        <p:origin x="-1098" y="-138"/>
      </p:cViewPr>
      <p:guideLst>
        <p:guide orient="horz" pos="9216"/>
        <p:guide pos="1382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1536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fld id="{2193C0D1-C331-4E82-A89F-F3C78BE75A5E}" type="datetimeFigureOut">
              <a:rPr lang="en-US"/>
              <a:pPr/>
              <a:t>8/4/2010</a:t>
            </a:fld>
            <a:endParaRPr lang="en-US"/>
          </a:p>
        </p:txBody>
      </p:sp>
      <p:sp>
        <p:nvSpPr>
          <p:cNvPr id="1536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1536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2DABC9EE-AB2E-4388-AA4E-F56F528A1A3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3076" name="Rectangle 4"/>
          <p:cNvSpPr>
            <a:spLocks noGrp="1" noRot="1" noChangeAspect="1" noChangeArrowheads="1" noTextEdit="1"/>
          </p:cNvSpPr>
          <p:nvPr>
            <p:ph type="sldImg" idx="2"/>
          </p:nvPr>
        </p:nvSpPr>
        <p:spPr bwMode="auto">
          <a:xfrm>
            <a:off x="957263" y="720725"/>
            <a:ext cx="5400675"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fld id="{3E1928BA-9EBB-4FC4-AF50-0FB912C60C2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smtClean="0">
              <a:latin typeface="Times" pitchFamily="-9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653125"/>
            <a:ext cx="35845750" cy="8413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60638" y="7680325"/>
            <a:ext cx="46085125" cy="217249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317625"/>
            <a:ext cx="11520488" cy="280876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638" y="1317625"/>
            <a:ext cx="34412237" cy="28087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560638" y="7680325"/>
            <a:ext cx="46085125" cy="21724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3952538"/>
            <a:ext cx="43526075" cy="72009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638" y="7680325"/>
            <a:ext cx="22966362"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7680325"/>
            <a:ext cx="22966363"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369175"/>
            <a:ext cx="22625050"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369175"/>
            <a:ext cx="22632988"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311275"/>
            <a:ext cx="28625800" cy="280939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888163"/>
            <a:ext cx="16846550" cy="22517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2941638"/>
            <a:ext cx="30724475" cy="197500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5" y="25763538"/>
            <a:ext cx="30724475" cy="3862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posterheader"/>
          <p:cNvPicPr>
            <a:picLocks noChangeArrowheads="1"/>
          </p:cNvPicPr>
          <p:nvPr userDrawn="1"/>
        </p:nvPicPr>
        <p:blipFill>
          <a:blip r:embed="rId14" cstate="print"/>
          <a:srcRect t="31671"/>
          <a:stretch>
            <a:fillRect/>
          </a:stretch>
        </p:blipFill>
        <p:spPr bwMode="auto">
          <a:xfrm>
            <a:off x="0" y="0"/>
            <a:ext cx="43891200" cy="3581400"/>
          </a:xfrm>
          <a:prstGeom prst="rect">
            <a:avLst/>
          </a:prstGeom>
          <a:noFill/>
        </p:spPr>
      </p:pic>
      <p:sp>
        <p:nvSpPr>
          <p:cNvPr id="1028" name="Rectangle 4"/>
          <p:cNvSpPr>
            <a:spLocks noChangeArrowheads="1"/>
          </p:cNvSpPr>
          <p:nvPr userDrawn="1"/>
        </p:nvSpPr>
        <p:spPr bwMode="auto">
          <a:xfrm flipH="1">
            <a:off x="0" y="28176538"/>
            <a:ext cx="43891200" cy="1084262"/>
          </a:xfrm>
          <a:prstGeom prst="rect">
            <a:avLst/>
          </a:prstGeom>
          <a:solidFill>
            <a:schemeClr val="tx1"/>
          </a:solidFill>
          <a:ln w="9525">
            <a:noFill/>
            <a:miter lim="800000"/>
            <a:headEnd/>
            <a:tailEnd/>
          </a:ln>
          <a:effectLst/>
        </p:spPr>
        <p:txBody>
          <a:bodyPr wrap="none" anchor="ctr"/>
          <a:lstStyle/>
          <a:p>
            <a:endParaRPr lang="en-US"/>
          </a:p>
        </p:txBody>
      </p:sp>
      <p:graphicFrame>
        <p:nvGraphicFramePr>
          <p:cNvPr id="1039" name="Object 15"/>
          <p:cNvGraphicFramePr>
            <a:graphicFrameLocks noChangeAspect="1"/>
          </p:cNvGraphicFramePr>
          <p:nvPr/>
        </p:nvGraphicFramePr>
        <p:xfrm>
          <a:off x="0" y="0"/>
          <a:ext cx="4953000" cy="3549650"/>
        </p:xfrm>
        <a:graphic>
          <a:graphicData uri="http://schemas.openxmlformats.org/presentationml/2006/ole">
            <p:oleObj spid="_x0000_s1039" name="Image" r:id="rId15" imgW="4892340" imgH="3519944" progId="">
              <p:embed/>
            </p:oleObj>
          </a:graphicData>
        </a:graphic>
      </p:graphicFrame>
      <p:sp>
        <p:nvSpPr>
          <p:cNvPr id="1042" name="Oval 16"/>
          <p:cNvSpPr>
            <a:spLocks noChangeArrowheads="1"/>
          </p:cNvSpPr>
          <p:nvPr userDrawn="1"/>
        </p:nvSpPr>
        <p:spPr bwMode="auto">
          <a:xfrm>
            <a:off x="40614600" y="381000"/>
            <a:ext cx="2743200" cy="2695575"/>
          </a:xfrm>
          <a:prstGeom prst="ellipse">
            <a:avLst/>
          </a:prstGeom>
          <a:solidFill>
            <a:schemeClr val="bg1"/>
          </a:solidFill>
          <a:ln w="9525">
            <a:noFill/>
            <a:round/>
            <a:headEnd/>
            <a:tailEnd/>
          </a:ln>
        </p:spPr>
        <p:txBody>
          <a:bodyPr wrap="none" anchor="ctr"/>
          <a:lstStyle/>
          <a:p>
            <a:pPr eaLnBrk="1" hangingPunct="1"/>
            <a:endParaRPr lang="en-US" sz="7800">
              <a:latin typeface="Arial" charset="0"/>
              <a:ea typeface="宋体" pitchFamily="2" charset="-122"/>
            </a:endParaRPr>
          </a:p>
        </p:txBody>
      </p:sp>
      <p:pic>
        <p:nvPicPr>
          <p:cNvPr id="1043" name="Picture 17" descr="pitt_bluegold_seal4"/>
          <p:cNvPicPr>
            <a:picLocks noChangeAspect="1" noChangeArrowheads="1"/>
          </p:cNvPicPr>
          <p:nvPr userDrawn="1"/>
        </p:nvPicPr>
        <p:blipFill>
          <a:blip r:embed="rId16" cstate="print"/>
          <a:srcRect/>
          <a:stretch>
            <a:fillRect/>
          </a:stretch>
        </p:blipFill>
        <p:spPr bwMode="auto">
          <a:xfrm>
            <a:off x="40646350" y="381000"/>
            <a:ext cx="2711450" cy="2695575"/>
          </a:xfrm>
          <a:prstGeom prst="rect">
            <a:avLst/>
          </a:prstGeom>
          <a:noFill/>
          <a:ln w="9525">
            <a:noFill/>
            <a:miter lim="800000"/>
            <a:headEnd/>
            <a:tailEnd/>
          </a:ln>
        </p:spPr>
      </p:pic>
      <p:pic>
        <p:nvPicPr>
          <p:cNvPr id="1045" name="Picture 21"/>
          <p:cNvPicPr>
            <a:picLocks noChangeAspect="1" noChangeArrowheads="1"/>
          </p:cNvPicPr>
          <p:nvPr userDrawn="1"/>
        </p:nvPicPr>
        <p:blipFill>
          <a:blip r:embed="rId17" cstate="print"/>
          <a:srcRect/>
          <a:stretch>
            <a:fillRect/>
          </a:stretch>
        </p:blipFill>
        <p:spPr bwMode="auto">
          <a:xfrm>
            <a:off x="41314688" y="26365200"/>
            <a:ext cx="2576512" cy="29718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179763" rtl="0" eaLnBrk="0" fontAlgn="base" hangingPunct="0">
        <a:lnSpc>
          <a:spcPct val="70000"/>
        </a:lnSpc>
        <a:spcBef>
          <a:spcPct val="0"/>
        </a:spcBef>
        <a:spcAft>
          <a:spcPct val="0"/>
        </a:spcAft>
        <a:defRPr sz="8300">
          <a:solidFill>
            <a:schemeClr val="bg1"/>
          </a:solidFill>
          <a:latin typeface="+mj-lt"/>
          <a:ea typeface="+mj-ea"/>
          <a:cs typeface="+mj-cs"/>
        </a:defRPr>
      </a:lvl1pPr>
      <a:lvl2pPr algn="l" defTabSz="3179763" rtl="0" eaLnBrk="0" fontAlgn="base" hangingPunct="0">
        <a:lnSpc>
          <a:spcPct val="70000"/>
        </a:lnSpc>
        <a:spcBef>
          <a:spcPct val="0"/>
        </a:spcBef>
        <a:spcAft>
          <a:spcPct val="0"/>
        </a:spcAft>
        <a:defRPr sz="8300">
          <a:solidFill>
            <a:schemeClr val="bg1"/>
          </a:solidFill>
          <a:latin typeface="Arial Black" pitchFamily="1" charset="0"/>
        </a:defRPr>
      </a:lvl2pPr>
      <a:lvl3pPr algn="l" defTabSz="3179763" rtl="0" eaLnBrk="0" fontAlgn="base" hangingPunct="0">
        <a:lnSpc>
          <a:spcPct val="70000"/>
        </a:lnSpc>
        <a:spcBef>
          <a:spcPct val="0"/>
        </a:spcBef>
        <a:spcAft>
          <a:spcPct val="0"/>
        </a:spcAft>
        <a:defRPr sz="8300">
          <a:solidFill>
            <a:schemeClr val="bg1"/>
          </a:solidFill>
          <a:latin typeface="Arial Black" pitchFamily="1" charset="0"/>
        </a:defRPr>
      </a:lvl3pPr>
      <a:lvl4pPr algn="l" defTabSz="3179763" rtl="0" eaLnBrk="0" fontAlgn="base" hangingPunct="0">
        <a:lnSpc>
          <a:spcPct val="70000"/>
        </a:lnSpc>
        <a:spcBef>
          <a:spcPct val="0"/>
        </a:spcBef>
        <a:spcAft>
          <a:spcPct val="0"/>
        </a:spcAft>
        <a:defRPr sz="8300">
          <a:solidFill>
            <a:schemeClr val="bg1"/>
          </a:solidFill>
          <a:latin typeface="Arial Black" pitchFamily="1" charset="0"/>
        </a:defRPr>
      </a:lvl4pPr>
      <a:lvl5pPr algn="l" defTabSz="3179763" rtl="0" eaLnBrk="0" fontAlgn="base" hangingPunct="0">
        <a:lnSpc>
          <a:spcPct val="70000"/>
        </a:lnSpc>
        <a:spcBef>
          <a:spcPct val="0"/>
        </a:spcBef>
        <a:spcAft>
          <a:spcPct val="0"/>
        </a:spcAft>
        <a:defRPr sz="8300">
          <a:solidFill>
            <a:schemeClr val="bg1"/>
          </a:solidFill>
          <a:latin typeface="Arial Black" pitchFamily="1" charset="0"/>
        </a:defRPr>
      </a:lvl5pPr>
      <a:lvl6pPr marL="457200" algn="l" defTabSz="3657600" rtl="0" fontAlgn="base">
        <a:lnSpc>
          <a:spcPct val="70000"/>
        </a:lnSpc>
        <a:spcBef>
          <a:spcPct val="0"/>
        </a:spcBef>
        <a:spcAft>
          <a:spcPct val="0"/>
        </a:spcAft>
        <a:defRPr sz="9600">
          <a:solidFill>
            <a:schemeClr val="bg1"/>
          </a:solidFill>
          <a:latin typeface="Arial Black" pitchFamily="1" charset="0"/>
        </a:defRPr>
      </a:lvl6pPr>
      <a:lvl7pPr marL="914400" algn="l" defTabSz="3657600" rtl="0" fontAlgn="base">
        <a:lnSpc>
          <a:spcPct val="70000"/>
        </a:lnSpc>
        <a:spcBef>
          <a:spcPct val="0"/>
        </a:spcBef>
        <a:spcAft>
          <a:spcPct val="0"/>
        </a:spcAft>
        <a:defRPr sz="9600">
          <a:solidFill>
            <a:schemeClr val="bg1"/>
          </a:solidFill>
          <a:latin typeface="Arial Black" pitchFamily="1" charset="0"/>
        </a:defRPr>
      </a:lvl7pPr>
      <a:lvl8pPr marL="1371600" algn="l" defTabSz="3657600" rtl="0" fontAlgn="base">
        <a:lnSpc>
          <a:spcPct val="70000"/>
        </a:lnSpc>
        <a:spcBef>
          <a:spcPct val="0"/>
        </a:spcBef>
        <a:spcAft>
          <a:spcPct val="0"/>
        </a:spcAft>
        <a:defRPr sz="9600">
          <a:solidFill>
            <a:schemeClr val="bg1"/>
          </a:solidFill>
          <a:latin typeface="Arial Black" pitchFamily="1" charset="0"/>
        </a:defRPr>
      </a:lvl8pPr>
      <a:lvl9pPr marL="1828800" algn="l" defTabSz="3657600" rtl="0" fontAlgn="base">
        <a:lnSpc>
          <a:spcPct val="70000"/>
        </a:lnSpc>
        <a:spcBef>
          <a:spcPct val="0"/>
        </a:spcBef>
        <a:spcAft>
          <a:spcPct val="0"/>
        </a:spcAft>
        <a:defRPr sz="9600">
          <a:solidFill>
            <a:schemeClr val="bg1"/>
          </a:solidFill>
          <a:latin typeface="Arial Black" pitchFamily="1" charset="0"/>
        </a:defRPr>
      </a:lvl9pPr>
    </p:titleStyle>
    <p:bodyStyle>
      <a:lvl1pPr marL="1192213" indent="-1192213" algn="l" defTabSz="3179763" rtl="0" eaLnBrk="0" fontAlgn="base" hangingPunct="0">
        <a:spcBef>
          <a:spcPct val="20000"/>
        </a:spcBef>
        <a:spcAft>
          <a:spcPct val="0"/>
        </a:spcAft>
        <a:buChar char="•"/>
        <a:defRPr sz="6300">
          <a:solidFill>
            <a:schemeClr val="tx1"/>
          </a:solidFill>
          <a:latin typeface="+mn-lt"/>
          <a:ea typeface="+mn-ea"/>
          <a:cs typeface="+mn-cs"/>
        </a:defRPr>
      </a:lvl1pPr>
      <a:lvl2pPr marL="2584450" indent="-993775" algn="l" defTabSz="3179763" rtl="0" eaLnBrk="0" fontAlgn="base" hangingPunct="0">
        <a:spcBef>
          <a:spcPct val="20000"/>
        </a:spcBef>
        <a:spcAft>
          <a:spcPct val="0"/>
        </a:spcAft>
        <a:buFont typeface="Times" pitchFamily="-96" charset="0"/>
        <a:buChar char="•"/>
        <a:defRPr sz="5200">
          <a:solidFill>
            <a:schemeClr val="tx1"/>
          </a:solidFill>
          <a:latin typeface="+mn-lt"/>
        </a:defRPr>
      </a:lvl2pPr>
      <a:lvl3pPr marL="3975100" indent="-795338" algn="l" defTabSz="3179763" rtl="0" eaLnBrk="0" fontAlgn="base" hangingPunct="0">
        <a:spcBef>
          <a:spcPct val="20000"/>
        </a:spcBef>
        <a:spcAft>
          <a:spcPct val="0"/>
        </a:spcAft>
        <a:buChar char="•"/>
        <a:defRPr sz="4200">
          <a:solidFill>
            <a:schemeClr val="tx1"/>
          </a:solidFill>
          <a:latin typeface="+mn-lt"/>
        </a:defRPr>
      </a:lvl3pPr>
      <a:lvl4pPr marL="5565775" indent="-795338" algn="l" defTabSz="3179763" rtl="0" eaLnBrk="0" fontAlgn="base" hangingPunct="0">
        <a:spcBef>
          <a:spcPct val="20000"/>
        </a:spcBef>
        <a:spcAft>
          <a:spcPct val="0"/>
        </a:spcAft>
        <a:buChar char="–"/>
        <a:defRPr sz="3100">
          <a:solidFill>
            <a:schemeClr val="tx1"/>
          </a:solidFill>
          <a:latin typeface="+mn-lt"/>
        </a:defRPr>
      </a:lvl4pPr>
      <a:lvl5pPr marL="7154863" indent="-793750" algn="l" defTabSz="3179763" rtl="0" eaLnBrk="0" fontAlgn="base" hangingPunct="0">
        <a:spcBef>
          <a:spcPct val="20000"/>
        </a:spcBef>
        <a:spcAft>
          <a:spcPct val="0"/>
        </a:spcAft>
        <a:buChar char="»"/>
        <a:defRPr sz="2100">
          <a:solidFill>
            <a:schemeClr val="tx1"/>
          </a:solidFill>
          <a:latin typeface="+mn-lt"/>
        </a:defRPr>
      </a:lvl5pPr>
      <a:lvl6pPr marL="8686800" indent="-914400" algn="l" defTabSz="3657600" rtl="0" fontAlgn="base">
        <a:spcBef>
          <a:spcPct val="20000"/>
        </a:spcBef>
        <a:spcAft>
          <a:spcPct val="0"/>
        </a:spcAft>
        <a:buChar char="»"/>
        <a:defRPr sz="2400">
          <a:solidFill>
            <a:schemeClr val="tx1"/>
          </a:solidFill>
          <a:latin typeface="+mn-lt"/>
        </a:defRPr>
      </a:lvl6pPr>
      <a:lvl7pPr marL="9144000" indent="-914400" algn="l" defTabSz="3657600" rtl="0" fontAlgn="base">
        <a:spcBef>
          <a:spcPct val="20000"/>
        </a:spcBef>
        <a:spcAft>
          <a:spcPct val="0"/>
        </a:spcAft>
        <a:buChar char="»"/>
        <a:defRPr sz="2400">
          <a:solidFill>
            <a:schemeClr val="tx1"/>
          </a:solidFill>
          <a:latin typeface="+mn-lt"/>
        </a:defRPr>
      </a:lvl7pPr>
      <a:lvl8pPr marL="9601200" indent="-914400" algn="l" defTabSz="3657600" rtl="0" fontAlgn="base">
        <a:spcBef>
          <a:spcPct val="20000"/>
        </a:spcBef>
        <a:spcAft>
          <a:spcPct val="0"/>
        </a:spcAft>
        <a:buChar char="»"/>
        <a:defRPr sz="2400">
          <a:solidFill>
            <a:schemeClr val="tx1"/>
          </a:solidFill>
          <a:latin typeface="+mn-lt"/>
        </a:defRPr>
      </a:lvl8pPr>
      <a:lvl9pPr marL="10058400" indent="-914400" algn="l" defTabSz="3657600"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gif"/><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gif"/><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8610600" y="2590800"/>
            <a:ext cx="24125238" cy="726615"/>
          </a:xfrm>
          <a:prstGeom prst="rect">
            <a:avLst/>
          </a:prstGeom>
          <a:noFill/>
          <a:ln w="9525">
            <a:noFill/>
            <a:miter lim="800000"/>
            <a:headEnd/>
            <a:tailEnd/>
          </a:ln>
        </p:spPr>
        <p:txBody>
          <a:bodyPr lIns="79507" tIns="39754" rIns="79507" bIns="39754">
            <a:spAutoFit/>
          </a:bodyPr>
          <a:lstStyle/>
          <a:p>
            <a:pPr algn="ctr" defTabSz="795338">
              <a:spcBef>
                <a:spcPct val="50000"/>
              </a:spcBef>
            </a:pPr>
            <a:r>
              <a:rPr lang="en-US" sz="4200" b="1" dirty="0" smtClean="0">
                <a:solidFill>
                  <a:schemeClr val="bg1"/>
                </a:solidFill>
                <a:latin typeface="Arial" charset="0"/>
              </a:rPr>
              <a:t>Ray Jones – CBA</a:t>
            </a:r>
            <a:endParaRPr lang="en-US" sz="4200" b="1" dirty="0">
              <a:solidFill>
                <a:schemeClr val="bg1"/>
              </a:solidFill>
              <a:latin typeface="Arial" charset="0"/>
            </a:endParaRPr>
          </a:p>
        </p:txBody>
      </p:sp>
      <p:sp>
        <p:nvSpPr>
          <p:cNvPr id="2053" name="Text Box 9"/>
          <p:cNvSpPr txBox="1">
            <a:spLocks noChangeArrowheads="1"/>
          </p:cNvSpPr>
          <p:nvPr/>
        </p:nvSpPr>
        <p:spPr bwMode="auto">
          <a:xfrm>
            <a:off x="5105400" y="609600"/>
            <a:ext cx="6400800" cy="1926944"/>
          </a:xfrm>
          <a:prstGeom prst="rect">
            <a:avLst/>
          </a:prstGeom>
          <a:noFill/>
          <a:ln w="9525">
            <a:noFill/>
            <a:miter lim="800000"/>
            <a:headEnd/>
            <a:tailEnd/>
          </a:ln>
        </p:spPr>
        <p:txBody>
          <a:bodyPr lIns="79507" tIns="39754" rIns="79507" bIns="39754">
            <a:spAutoFit/>
          </a:bodyPr>
          <a:lstStyle/>
          <a:p>
            <a:pPr defTabSz="795338">
              <a:spcBef>
                <a:spcPct val="50000"/>
              </a:spcBef>
            </a:pPr>
            <a:r>
              <a:rPr lang="en-US" sz="8000" b="1" dirty="0" smtClean="0">
                <a:solidFill>
                  <a:schemeClr val="bg1"/>
                </a:solidFill>
                <a:effectLst>
                  <a:outerShdw blurRad="38100" dist="38100" dir="2700000" algn="tl">
                    <a:srgbClr val="C0C0C0"/>
                  </a:outerShdw>
                </a:effectLst>
                <a:latin typeface="+mn-lt"/>
              </a:rPr>
              <a:t>Germany</a:t>
            </a:r>
            <a:r>
              <a:rPr lang="en-US" sz="12000" b="1" dirty="0" smtClean="0">
                <a:solidFill>
                  <a:schemeClr val="bg1"/>
                </a:solidFill>
                <a:latin typeface="Monotype Corsiva" pitchFamily="66" charset="0"/>
              </a:rPr>
              <a:t> </a:t>
            </a:r>
            <a:endParaRPr lang="en-US" sz="12000" b="1" dirty="0">
              <a:solidFill>
                <a:schemeClr val="bg1"/>
              </a:solidFill>
              <a:latin typeface="Monotype Corsiva" pitchFamily="66" charset="0"/>
            </a:endParaRPr>
          </a:p>
        </p:txBody>
      </p:sp>
      <p:sp>
        <p:nvSpPr>
          <p:cNvPr id="2054" name="Text Box 10"/>
          <p:cNvSpPr txBox="1">
            <a:spLocks noChangeArrowheads="1"/>
          </p:cNvSpPr>
          <p:nvPr/>
        </p:nvSpPr>
        <p:spPr bwMode="auto">
          <a:xfrm>
            <a:off x="12192000" y="1219200"/>
            <a:ext cx="25047575" cy="1311391"/>
          </a:xfrm>
          <a:prstGeom prst="rect">
            <a:avLst/>
          </a:prstGeom>
          <a:noFill/>
          <a:ln w="9525">
            <a:noFill/>
            <a:miter lim="800000"/>
            <a:headEnd/>
            <a:tailEnd/>
          </a:ln>
        </p:spPr>
        <p:txBody>
          <a:bodyPr lIns="79507" tIns="39754" rIns="79507" bIns="39754">
            <a:spAutoFit/>
          </a:bodyPr>
          <a:lstStyle/>
          <a:p>
            <a:pPr defTabSz="795338">
              <a:spcBef>
                <a:spcPct val="50000"/>
              </a:spcBef>
            </a:pPr>
            <a:r>
              <a:rPr lang="en-US" sz="8000" dirty="0" smtClean="0">
                <a:solidFill>
                  <a:schemeClr val="bg1"/>
                </a:solidFill>
                <a:latin typeface="+mn-lt"/>
              </a:rPr>
              <a:t>The “Shadows” of the Berlin Wall</a:t>
            </a:r>
            <a:endParaRPr lang="en-US" sz="8000" dirty="0">
              <a:solidFill>
                <a:schemeClr val="bg1"/>
              </a:solidFill>
              <a:latin typeface="+mn-lt"/>
            </a:endParaRPr>
          </a:p>
        </p:txBody>
      </p:sp>
      <p:sp>
        <p:nvSpPr>
          <p:cNvPr id="2056" name="TextBox 77"/>
          <p:cNvSpPr txBox="1">
            <a:spLocks noChangeArrowheads="1"/>
          </p:cNvSpPr>
          <p:nvPr/>
        </p:nvSpPr>
        <p:spPr bwMode="auto">
          <a:xfrm>
            <a:off x="762000" y="9525000"/>
            <a:ext cx="9144000" cy="1319025"/>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Berlin from 1945-1961: </a:t>
            </a:r>
            <a:br>
              <a:rPr lang="en-US" sz="4000" dirty="0" smtClean="0">
                <a:latin typeface="+mn-lt"/>
              </a:rPr>
            </a:br>
            <a:r>
              <a:rPr lang="en-US" sz="4000" dirty="0" smtClean="0">
                <a:latin typeface="+mn-lt"/>
              </a:rPr>
              <a:t>East and West Germany</a:t>
            </a:r>
            <a:endParaRPr lang="en-US" sz="4000" b="1" dirty="0">
              <a:ln>
                <a:solidFill>
                  <a:schemeClr val="tx1">
                    <a:lumMod val="95000"/>
                    <a:lumOff val="5000"/>
                  </a:schemeClr>
                </a:solidFill>
              </a:ln>
              <a:solidFill>
                <a:srgbClr val="000000"/>
              </a:solidFill>
              <a:effectLst>
                <a:outerShdw blurRad="38100" dist="38100" dir="2700000" algn="tl">
                  <a:srgbClr val="000000"/>
                </a:outerShdw>
              </a:effectLst>
              <a:latin typeface="+mn-lt"/>
              <a:ea typeface="宋体" pitchFamily="2" charset="-122"/>
            </a:endParaRPr>
          </a:p>
        </p:txBody>
      </p:sp>
      <p:sp>
        <p:nvSpPr>
          <p:cNvPr id="2" name="TextBox 77"/>
          <p:cNvSpPr txBox="1">
            <a:spLocks noChangeArrowheads="1"/>
          </p:cNvSpPr>
          <p:nvPr/>
        </p:nvSpPr>
        <p:spPr bwMode="auto">
          <a:xfrm>
            <a:off x="11277600" y="3962400"/>
            <a:ext cx="9601200" cy="1319025"/>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The Rise of the Berlin Wall –</a:t>
            </a:r>
          </a:p>
          <a:p>
            <a:pPr eaLnBrk="1" hangingPunct="1"/>
            <a:r>
              <a:rPr lang="en-US" sz="4000" dirty="0" smtClean="0">
                <a:latin typeface="+mn-lt"/>
              </a:rPr>
              <a:t>August 13, 1961</a:t>
            </a:r>
            <a:endParaRPr lang="en-US" sz="4000" b="1" dirty="0">
              <a:solidFill>
                <a:srgbClr val="000000"/>
              </a:solidFill>
              <a:effectLst>
                <a:outerShdw blurRad="38100" dist="38100" dir="2700000" algn="tl">
                  <a:srgbClr val="000000"/>
                </a:outerShdw>
              </a:effectLst>
              <a:latin typeface="+mn-lt"/>
              <a:ea typeface="宋体" pitchFamily="2" charset="-122"/>
            </a:endParaRPr>
          </a:p>
        </p:txBody>
      </p:sp>
      <p:sp>
        <p:nvSpPr>
          <p:cNvPr id="3" name="TextBox 77"/>
          <p:cNvSpPr txBox="1">
            <a:spLocks noChangeArrowheads="1"/>
          </p:cNvSpPr>
          <p:nvPr/>
        </p:nvSpPr>
        <p:spPr bwMode="auto">
          <a:xfrm>
            <a:off x="11353800" y="19964400"/>
            <a:ext cx="9906000" cy="1319025"/>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The Wall in West Germany </a:t>
            </a:r>
            <a:br>
              <a:rPr lang="en-US" sz="4000" dirty="0" smtClean="0">
                <a:latin typeface="+mn-lt"/>
              </a:rPr>
            </a:br>
            <a:r>
              <a:rPr lang="en-US" sz="4000" dirty="0" smtClean="0">
                <a:latin typeface="+mn-lt"/>
              </a:rPr>
              <a:t>and West Berlin, 1961-1989</a:t>
            </a:r>
            <a:endParaRPr lang="en-US" sz="4000" b="1" dirty="0">
              <a:solidFill>
                <a:srgbClr val="CC0099"/>
              </a:solidFill>
              <a:effectLst>
                <a:outerShdw blurRad="38100" dist="38100" dir="2700000" algn="tl">
                  <a:srgbClr val="000000"/>
                </a:outerShdw>
              </a:effectLst>
              <a:latin typeface="+mn-lt"/>
              <a:ea typeface="宋体" pitchFamily="2" charset="-122"/>
            </a:endParaRPr>
          </a:p>
        </p:txBody>
      </p:sp>
      <p:sp>
        <p:nvSpPr>
          <p:cNvPr id="2085" name="Rectangle 3"/>
          <p:cNvSpPr>
            <a:spLocks noChangeArrowheads="1"/>
          </p:cNvSpPr>
          <p:nvPr/>
        </p:nvSpPr>
        <p:spPr bwMode="auto">
          <a:xfrm>
            <a:off x="11049000" y="8686800"/>
            <a:ext cx="10210800" cy="2590800"/>
          </a:xfrm>
          <a:prstGeom prst="rect">
            <a:avLst/>
          </a:prstGeom>
          <a:solidFill>
            <a:srgbClr val="FFFFFF"/>
          </a:solidFill>
          <a:ln w="9525">
            <a:noFill/>
            <a:miter lim="800000"/>
            <a:headEnd/>
            <a:tailEnd/>
          </a:ln>
        </p:spPr>
        <p:txBody>
          <a:bodyPr lIns="79507" tIns="39754" rIns="79507" bIns="39754"/>
          <a:lstStyle/>
          <a:p>
            <a:pPr lvl="1"/>
            <a:r>
              <a:rPr lang="en-US" sz="2400" dirty="0" smtClean="0">
                <a:latin typeface="+mn-lt"/>
              </a:rPr>
              <a:t>The East German government established the wall, virtually overnight, to close the “last gap” in between East and West Germany.</a:t>
            </a:r>
          </a:p>
          <a:p>
            <a:pPr lvl="1">
              <a:buFont typeface="Arial" pitchFamily="34" charset="0"/>
              <a:buChar char="•"/>
            </a:pPr>
            <a:endParaRPr lang="en-US" sz="2400" dirty="0">
              <a:latin typeface="+mn-lt"/>
            </a:endParaRPr>
          </a:p>
          <a:p>
            <a:pPr lvl="1"/>
            <a:r>
              <a:rPr lang="en-US" sz="2400" dirty="0" smtClean="0">
                <a:latin typeface="+mn-lt"/>
              </a:rPr>
              <a:t>East German citizens were not allowed to </a:t>
            </a:r>
            <a:r>
              <a:rPr lang="en-US" sz="2400" dirty="0" smtClean="0">
                <a:latin typeface="+mn-lt"/>
              </a:rPr>
              <a:t>leave </a:t>
            </a:r>
            <a:r>
              <a:rPr lang="en-US" sz="2400" dirty="0" smtClean="0">
                <a:latin typeface="+mn-lt"/>
              </a:rPr>
              <a:t>East Germany without official permission (which was rarely granted).</a:t>
            </a:r>
          </a:p>
        </p:txBody>
      </p:sp>
      <p:sp>
        <p:nvSpPr>
          <p:cNvPr id="2089" name="Rectangle 3"/>
          <p:cNvSpPr>
            <a:spLocks noChangeArrowheads="1"/>
          </p:cNvSpPr>
          <p:nvPr/>
        </p:nvSpPr>
        <p:spPr bwMode="auto">
          <a:xfrm>
            <a:off x="11353800" y="21945600"/>
            <a:ext cx="5410200" cy="5029200"/>
          </a:xfrm>
          <a:prstGeom prst="rect">
            <a:avLst/>
          </a:prstGeom>
          <a:solidFill>
            <a:srgbClr val="FFFFFF"/>
          </a:solidFill>
          <a:ln w="9525">
            <a:noFill/>
            <a:miter lim="800000"/>
            <a:headEnd/>
            <a:tailEnd/>
          </a:ln>
        </p:spPr>
        <p:txBody>
          <a:bodyPr lIns="79507" tIns="39754" rIns="79507" bIns="39754"/>
          <a:lstStyle/>
          <a:p>
            <a:r>
              <a:rPr lang="en-US" sz="2400" dirty="0" smtClean="0">
                <a:latin typeface="+mn-lt"/>
              </a:rPr>
              <a:t>In the West, the Berlin Wall became the symbol of the Cold War between the West and the Soviet Union.</a:t>
            </a:r>
          </a:p>
          <a:p>
            <a:endParaRPr lang="en-US" sz="2400" dirty="0" smtClean="0">
              <a:latin typeface="+mn-lt"/>
            </a:endParaRPr>
          </a:p>
          <a:p>
            <a:r>
              <a:rPr lang="en-US" sz="2400" dirty="0" smtClean="0">
                <a:latin typeface="+mn-lt"/>
              </a:rPr>
              <a:t>For West Germans and West Berliners, it was known as the “Wall of Shame” – a symbol of everything that was wrong with a Communist state (The Stasi, secrets, lies, neighbors spying </a:t>
            </a:r>
            <a:r>
              <a:rPr lang="en-US" sz="2400" dirty="0" smtClean="0">
                <a:latin typeface="+mn-lt"/>
              </a:rPr>
              <a:t>) </a:t>
            </a:r>
            <a:endParaRPr lang="en-US" sz="2400" dirty="0">
              <a:latin typeface="+mn-lt"/>
            </a:endParaRPr>
          </a:p>
        </p:txBody>
      </p:sp>
      <p:pic>
        <p:nvPicPr>
          <p:cNvPr id="14" name="Content Placeholder 9" descr="East and West Germany.gif"/>
          <p:cNvPicPr>
            <a:picLocks noChangeAspect="1"/>
          </p:cNvPicPr>
          <p:nvPr/>
        </p:nvPicPr>
        <p:blipFill>
          <a:blip r:embed="rId3" cstate="print"/>
          <a:stretch>
            <a:fillRect/>
          </a:stretch>
        </p:blipFill>
        <p:spPr>
          <a:xfrm>
            <a:off x="685800" y="11353800"/>
            <a:ext cx="4548717" cy="5646683"/>
          </a:xfrm>
          <a:prstGeom prst="rect">
            <a:avLst/>
          </a:prstGeom>
        </p:spPr>
      </p:pic>
      <p:pic>
        <p:nvPicPr>
          <p:cNvPr id="16" name="Content Placeholder 6" descr="West Berlin Map.gif"/>
          <p:cNvPicPr>
            <a:picLocks noChangeAspect="1"/>
          </p:cNvPicPr>
          <p:nvPr/>
        </p:nvPicPr>
        <p:blipFill>
          <a:blip r:embed="rId4" cstate="print"/>
          <a:stretch>
            <a:fillRect/>
          </a:stretch>
        </p:blipFill>
        <p:spPr>
          <a:xfrm>
            <a:off x="14325600" y="5486400"/>
            <a:ext cx="4724400" cy="2779783"/>
          </a:xfrm>
          <a:prstGeom prst="rect">
            <a:avLst/>
          </a:prstGeom>
        </p:spPr>
      </p:pic>
      <p:pic>
        <p:nvPicPr>
          <p:cNvPr id="17" name="Content Placeholder 6" descr="Berlin Wall and JFK.jpg"/>
          <p:cNvPicPr>
            <a:picLocks noChangeAspect="1"/>
          </p:cNvPicPr>
          <p:nvPr/>
        </p:nvPicPr>
        <p:blipFill>
          <a:blip r:embed="rId5" cstate="print"/>
          <a:stretch>
            <a:fillRect/>
          </a:stretch>
        </p:blipFill>
        <p:spPr>
          <a:xfrm>
            <a:off x="17449800" y="21793200"/>
            <a:ext cx="3846475" cy="5105400"/>
          </a:xfrm>
          <a:prstGeom prst="rect">
            <a:avLst/>
          </a:prstGeom>
        </p:spPr>
      </p:pic>
      <p:sp>
        <p:nvSpPr>
          <p:cNvPr id="18" name="TextBox 17"/>
          <p:cNvSpPr txBox="1"/>
          <p:nvPr/>
        </p:nvSpPr>
        <p:spPr>
          <a:xfrm>
            <a:off x="5562600" y="11353800"/>
            <a:ext cx="4267200" cy="6740307"/>
          </a:xfrm>
          <a:prstGeom prst="rect">
            <a:avLst/>
          </a:prstGeom>
          <a:noFill/>
        </p:spPr>
        <p:txBody>
          <a:bodyPr wrap="square" rtlCol="0">
            <a:spAutoFit/>
          </a:bodyPr>
          <a:lstStyle/>
          <a:p>
            <a:r>
              <a:rPr lang="en-US" sz="2400" dirty="0" smtClean="0">
                <a:latin typeface="+mn-lt"/>
              </a:rPr>
              <a:t>At the end of WWII in 1945, Germany was divided in to West Germany (Federal Republic of Germany in 1949)  and East Germany (German Democratic Republic in 1949)</a:t>
            </a:r>
          </a:p>
          <a:p>
            <a:endParaRPr lang="en-US" sz="2400" dirty="0">
              <a:latin typeface="+mn-lt"/>
            </a:endParaRPr>
          </a:p>
          <a:p>
            <a:r>
              <a:rPr lang="en-US" sz="2400" dirty="0" smtClean="0">
                <a:latin typeface="+mn-lt"/>
              </a:rPr>
              <a:t>Even though Berlin is in the East, it was divided  into 4 sectors (American, British and French in the West;  Soviet in the East)</a:t>
            </a:r>
          </a:p>
          <a:p>
            <a:endParaRPr lang="en-US" sz="2400" dirty="0">
              <a:latin typeface="+mn-lt"/>
            </a:endParaRPr>
          </a:p>
          <a:p>
            <a:r>
              <a:rPr lang="en-US" sz="2400" dirty="0" smtClean="0">
                <a:latin typeface="+mn-lt"/>
              </a:rPr>
              <a:t>Between 1949-1961, more than 2.6 million of the  17 million citizens of  East Germany escaped to West </a:t>
            </a:r>
            <a:r>
              <a:rPr lang="en-US" sz="2400" dirty="0" smtClean="0">
                <a:latin typeface="+mn-lt"/>
              </a:rPr>
              <a:t>Berlin</a:t>
            </a:r>
            <a:endParaRPr lang="en-US" sz="2400" dirty="0">
              <a:latin typeface="+mn-lt"/>
            </a:endParaRPr>
          </a:p>
        </p:txBody>
      </p:sp>
      <p:sp>
        <p:nvSpPr>
          <p:cNvPr id="20" name="TextBox 77"/>
          <p:cNvSpPr txBox="1">
            <a:spLocks noChangeArrowheads="1"/>
          </p:cNvSpPr>
          <p:nvPr/>
        </p:nvSpPr>
        <p:spPr bwMode="auto">
          <a:xfrm>
            <a:off x="22098000" y="3962400"/>
            <a:ext cx="9982200" cy="1319025"/>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The Wall in East Germany</a:t>
            </a:r>
            <a:br>
              <a:rPr lang="en-US" sz="4000" dirty="0" smtClean="0">
                <a:latin typeface="+mn-lt"/>
              </a:rPr>
            </a:br>
            <a:r>
              <a:rPr lang="en-US" sz="4000" dirty="0" smtClean="0">
                <a:latin typeface="+mn-lt"/>
              </a:rPr>
              <a:t>and East Berlin, 1961-1989</a:t>
            </a:r>
            <a:endParaRPr lang="en-US" sz="4000" b="1" dirty="0">
              <a:solidFill>
                <a:srgbClr val="000000"/>
              </a:solidFill>
              <a:effectLst>
                <a:outerShdw blurRad="38100" dist="38100" dir="2700000" algn="tl">
                  <a:srgbClr val="000000"/>
                </a:outerShdw>
              </a:effectLst>
              <a:latin typeface="+mn-lt"/>
              <a:ea typeface="宋体" pitchFamily="2" charset="-122"/>
            </a:endParaRPr>
          </a:p>
        </p:txBody>
      </p:sp>
      <p:pic>
        <p:nvPicPr>
          <p:cNvPr id="21" name="Content Placeholder 8" descr="Berlin Wall and People - 1961.jpg"/>
          <p:cNvPicPr>
            <a:picLocks noGrp="1" noChangeAspect="1"/>
          </p:cNvPicPr>
          <p:nvPr>
            <p:ph sz="half" idx="4294967295"/>
          </p:nvPr>
        </p:nvPicPr>
        <p:blipFill>
          <a:blip r:embed="rId6" cstate="print"/>
          <a:stretch>
            <a:fillRect/>
          </a:stretch>
        </p:blipFill>
        <p:spPr>
          <a:xfrm>
            <a:off x="26898600" y="5638800"/>
            <a:ext cx="5091786" cy="3657600"/>
          </a:xfrm>
          <a:prstGeom prst="rect">
            <a:avLst/>
          </a:prstGeom>
        </p:spPr>
      </p:pic>
      <p:pic>
        <p:nvPicPr>
          <p:cNvPr id="22" name="Content Placeholder 9" descr="East Berlin Guards.jpg"/>
          <p:cNvPicPr>
            <a:picLocks noGrp="1" noChangeAspect="1"/>
          </p:cNvPicPr>
          <p:nvPr>
            <p:ph sz="half" idx="1"/>
          </p:nvPr>
        </p:nvPicPr>
        <p:blipFill>
          <a:blip r:embed="rId7" cstate="print"/>
          <a:stretch>
            <a:fillRect/>
          </a:stretch>
        </p:blipFill>
        <p:spPr>
          <a:xfrm>
            <a:off x="26822400" y="9448800"/>
            <a:ext cx="4572000" cy="2669721"/>
          </a:xfrm>
        </p:spPr>
      </p:pic>
      <p:sp>
        <p:nvSpPr>
          <p:cNvPr id="23" name="Rectangle 22"/>
          <p:cNvSpPr/>
          <p:nvPr/>
        </p:nvSpPr>
        <p:spPr>
          <a:xfrm>
            <a:off x="22098000" y="5486400"/>
            <a:ext cx="4038600" cy="6740307"/>
          </a:xfrm>
          <a:prstGeom prst="rect">
            <a:avLst/>
          </a:prstGeom>
        </p:spPr>
        <p:txBody>
          <a:bodyPr wrap="square">
            <a:spAutoFit/>
          </a:bodyPr>
          <a:lstStyle/>
          <a:p>
            <a:r>
              <a:rPr lang="en-US" sz="2400" dirty="0" smtClean="0">
                <a:latin typeface="+mn-lt"/>
              </a:rPr>
              <a:t>In the East, the Berlin Wall became the physical and psychological barrier separating whole families for nearly 30 years</a:t>
            </a:r>
          </a:p>
          <a:p>
            <a:endParaRPr lang="en-US" sz="2400" dirty="0" smtClean="0">
              <a:latin typeface="+mn-lt"/>
            </a:endParaRPr>
          </a:p>
          <a:p>
            <a:r>
              <a:rPr lang="en-US" sz="2400" dirty="0" smtClean="0">
                <a:latin typeface="+mn-lt"/>
              </a:rPr>
              <a:t>The wall was known as the ‘Anti-Fascist Protection Wall” by the communist East German Democratic Republic</a:t>
            </a:r>
          </a:p>
          <a:p>
            <a:endParaRPr lang="en-US" sz="2400" dirty="0" smtClean="0">
              <a:latin typeface="+mn-lt"/>
            </a:endParaRPr>
          </a:p>
          <a:p>
            <a:r>
              <a:rPr lang="en-US" sz="2400" dirty="0" smtClean="0">
                <a:latin typeface="+mn-lt"/>
              </a:rPr>
              <a:t>As former GDR leader Eric </a:t>
            </a:r>
            <a:r>
              <a:rPr lang="en-US" sz="2400" dirty="0" err="1" smtClean="0">
                <a:latin typeface="+mn-lt"/>
              </a:rPr>
              <a:t>Honsecker</a:t>
            </a:r>
            <a:r>
              <a:rPr lang="en-US" sz="2400" dirty="0">
                <a:latin typeface="+mn-lt"/>
              </a:rPr>
              <a:t> </a:t>
            </a:r>
            <a:r>
              <a:rPr lang="en-US" sz="2400" dirty="0" smtClean="0">
                <a:latin typeface="+mn-lt"/>
              </a:rPr>
              <a:t>commented in 1989, “</a:t>
            </a:r>
            <a:r>
              <a:rPr lang="en-US" sz="2400" i="1" dirty="0" smtClean="0">
                <a:latin typeface="+mn-lt"/>
              </a:rPr>
              <a:t>The Wall will be standing  in 50 and even in 100 years, if the reasons for it are not yet removed</a:t>
            </a:r>
            <a:r>
              <a:rPr lang="en-US" sz="2400" dirty="0" smtClean="0">
                <a:latin typeface="+mn-lt"/>
              </a:rPr>
              <a:t>.”</a:t>
            </a:r>
            <a:endParaRPr lang="en-US" sz="2400" dirty="0">
              <a:latin typeface="+mn-lt"/>
            </a:endParaRPr>
          </a:p>
        </p:txBody>
      </p:sp>
      <p:sp>
        <p:nvSpPr>
          <p:cNvPr id="25" name="TextBox 77"/>
          <p:cNvSpPr txBox="1">
            <a:spLocks noChangeArrowheads="1"/>
          </p:cNvSpPr>
          <p:nvPr/>
        </p:nvSpPr>
        <p:spPr bwMode="auto">
          <a:xfrm>
            <a:off x="762000" y="18440400"/>
            <a:ext cx="9144000" cy="1319025"/>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Engineered to Deter Defection: </a:t>
            </a:r>
          </a:p>
          <a:p>
            <a:pPr eaLnBrk="1" hangingPunct="1"/>
            <a:r>
              <a:rPr lang="en-US" sz="4000" dirty="0" smtClean="0">
                <a:latin typeface="+mn-lt"/>
              </a:rPr>
              <a:t>The Wall as an Instrument of Fear</a:t>
            </a:r>
          </a:p>
        </p:txBody>
      </p:sp>
      <p:sp>
        <p:nvSpPr>
          <p:cNvPr id="26" name="TextBox 77"/>
          <p:cNvSpPr txBox="1">
            <a:spLocks noChangeArrowheads="1"/>
          </p:cNvSpPr>
          <p:nvPr/>
        </p:nvSpPr>
        <p:spPr bwMode="auto">
          <a:xfrm>
            <a:off x="11506200" y="11353800"/>
            <a:ext cx="9753600" cy="1319025"/>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Conrad Schuman:</a:t>
            </a:r>
          </a:p>
          <a:p>
            <a:pPr eaLnBrk="1" hangingPunct="1"/>
            <a:r>
              <a:rPr lang="en-US" sz="4000" dirty="0" smtClean="0">
                <a:latin typeface="+mn-lt"/>
              </a:rPr>
              <a:t>A Symbol of the Desire for Freedom</a:t>
            </a:r>
          </a:p>
        </p:txBody>
      </p:sp>
      <p:sp>
        <p:nvSpPr>
          <p:cNvPr id="27" name="TextBox 77"/>
          <p:cNvSpPr txBox="1">
            <a:spLocks noChangeArrowheads="1"/>
          </p:cNvSpPr>
          <p:nvPr/>
        </p:nvSpPr>
        <p:spPr bwMode="auto">
          <a:xfrm>
            <a:off x="22250400" y="13030200"/>
            <a:ext cx="9982200" cy="1319025"/>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November 9, 1989: </a:t>
            </a:r>
          </a:p>
          <a:p>
            <a:pPr eaLnBrk="1" hangingPunct="1"/>
            <a:r>
              <a:rPr lang="en-US" sz="4000" dirty="0" smtClean="0">
                <a:latin typeface="+mn-lt"/>
              </a:rPr>
              <a:t>The Fall of the Berlin Wall</a:t>
            </a:r>
          </a:p>
        </p:txBody>
      </p:sp>
      <p:sp>
        <p:nvSpPr>
          <p:cNvPr id="28" name="TextBox 77"/>
          <p:cNvSpPr txBox="1">
            <a:spLocks noChangeArrowheads="1"/>
          </p:cNvSpPr>
          <p:nvPr/>
        </p:nvSpPr>
        <p:spPr bwMode="auto">
          <a:xfrm>
            <a:off x="33299400" y="3886200"/>
            <a:ext cx="9601200" cy="1319025"/>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solidFill>
                  <a:srgbClr val="000000"/>
                </a:solidFill>
                <a:latin typeface="+mn-lt"/>
                <a:ea typeface="宋体" pitchFamily="2" charset="-122"/>
              </a:rPr>
              <a:t>The “Shadow” of the Wall: </a:t>
            </a:r>
          </a:p>
          <a:p>
            <a:pPr eaLnBrk="1" hangingPunct="1"/>
            <a:r>
              <a:rPr lang="en-US" sz="4000" dirty="0" smtClean="0">
                <a:solidFill>
                  <a:srgbClr val="000000"/>
                </a:solidFill>
                <a:latin typeface="+mn-lt"/>
                <a:ea typeface="宋体" pitchFamily="2" charset="-122"/>
              </a:rPr>
              <a:t>Berlin in 2010 </a:t>
            </a:r>
            <a:endParaRPr lang="en-US" sz="4000" dirty="0">
              <a:solidFill>
                <a:srgbClr val="000000"/>
              </a:solidFill>
              <a:latin typeface="+mn-lt"/>
              <a:ea typeface="宋体" pitchFamily="2" charset="-122"/>
            </a:endParaRPr>
          </a:p>
        </p:txBody>
      </p:sp>
      <p:pic>
        <p:nvPicPr>
          <p:cNvPr id="29" name="Content Placeholder 6" descr="Berlin Wall System - 1961.jpg"/>
          <p:cNvPicPr>
            <a:picLocks noChangeAspect="1"/>
          </p:cNvPicPr>
          <p:nvPr/>
        </p:nvPicPr>
        <p:blipFill>
          <a:blip r:embed="rId8" cstate="print"/>
          <a:stretch>
            <a:fillRect/>
          </a:stretch>
        </p:blipFill>
        <p:spPr>
          <a:xfrm>
            <a:off x="5181600" y="20345400"/>
            <a:ext cx="4038600" cy="3388420"/>
          </a:xfrm>
          <a:prstGeom prst="rect">
            <a:avLst/>
          </a:prstGeom>
        </p:spPr>
      </p:pic>
      <p:sp>
        <p:nvSpPr>
          <p:cNvPr id="30" name="Rectangle 29"/>
          <p:cNvSpPr/>
          <p:nvPr/>
        </p:nvSpPr>
        <p:spPr>
          <a:xfrm>
            <a:off x="762000" y="20345400"/>
            <a:ext cx="4267200" cy="4893647"/>
          </a:xfrm>
          <a:prstGeom prst="rect">
            <a:avLst/>
          </a:prstGeom>
        </p:spPr>
        <p:txBody>
          <a:bodyPr wrap="square">
            <a:spAutoFit/>
          </a:bodyPr>
          <a:lstStyle/>
          <a:p>
            <a:pPr>
              <a:buNone/>
            </a:pPr>
            <a:r>
              <a:rPr lang="en-US" sz="2400" dirty="0" smtClean="0">
                <a:latin typeface="+mn-lt"/>
              </a:rPr>
              <a:t>1 – East Berlin</a:t>
            </a:r>
          </a:p>
          <a:p>
            <a:pPr>
              <a:buNone/>
            </a:pPr>
            <a:r>
              <a:rPr lang="en-US" sz="2400" dirty="0" smtClean="0">
                <a:latin typeface="+mn-lt"/>
              </a:rPr>
              <a:t>2 – Border Area</a:t>
            </a:r>
          </a:p>
          <a:p>
            <a:pPr>
              <a:buNone/>
            </a:pPr>
            <a:r>
              <a:rPr lang="en-US" sz="2400" dirty="0" smtClean="0">
                <a:latin typeface="+mn-lt"/>
              </a:rPr>
              <a:t>3 – Backland Wall</a:t>
            </a:r>
          </a:p>
          <a:p>
            <a:pPr>
              <a:buNone/>
            </a:pPr>
            <a:r>
              <a:rPr lang="en-US" sz="2400" dirty="0" smtClean="0">
                <a:latin typeface="+mn-lt"/>
              </a:rPr>
              <a:t>4 – Signal Fence</a:t>
            </a:r>
          </a:p>
          <a:p>
            <a:pPr>
              <a:buNone/>
            </a:pPr>
            <a:r>
              <a:rPr lang="en-US" sz="2400" dirty="0" smtClean="0">
                <a:latin typeface="+mn-lt"/>
              </a:rPr>
              <a:t>5 – Various Ground Barriers</a:t>
            </a:r>
          </a:p>
          <a:p>
            <a:pPr>
              <a:buNone/>
            </a:pPr>
            <a:r>
              <a:rPr lang="en-US" sz="2400" dirty="0" smtClean="0">
                <a:latin typeface="+mn-lt"/>
              </a:rPr>
              <a:t>6 – Watch Towers</a:t>
            </a:r>
          </a:p>
          <a:p>
            <a:pPr>
              <a:buNone/>
            </a:pPr>
            <a:r>
              <a:rPr lang="en-US" sz="2400" dirty="0" smtClean="0">
                <a:latin typeface="+mn-lt"/>
              </a:rPr>
              <a:t>7 – Lighting System</a:t>
            </a:r>
          </a:p>
          <a:p>
            <a:pPr>
              <a:buNone/>
            </a:pPr>
            <a:r>
              <a:rPr lang="en-US" sz="2400" dirty="0" smtClean="0">
                <a:latin typeface="+mn-lt"/>
              </a:rPr>
              <a:t>8 – Column Track</a:t>
            </a:r>
          </a:p>
          <a:p>
            <a:pPr>
              <a:buNone/>
            </a:pPr>
            <a:r>
              <a:rPr lang="en-US" sz="2400" dirty="0" smtClean="0">
                <a:latin typeface="+mn-lt"/>
              </a:rPr>
              <a:t>9 – Control Track</a:t>
            </a:r>
          </a:p>
          <a:p>
            <a:pPr>
              <a:buNone/>
            </a:pPr>
            <a:r>
              <a:rPr lang="en-US" sz="2400" dirty="0" smtClean="0">
                <a:latin typeface="+mn-lt"/>
              </a:rPr>
              <a:t>10 – Anti-Vehicle Trenches</a:t>
            </a:r>
          </a:p>
          <a:p>
            <a:pPr>
              <a:buNone/>
            </a:pPr>
            <a:r>
              <a:rPr lang="en-US" sz="2400" dirty="0" smtClean="0">
                <a:latin typeface="+mn-lt"/>
              </a:rPr>
              <a:t>11- Last Wall – “The Wall”</a:t>
            </a:r>
          </a:p>
          <a:p>
            <a:pPr>
              <a:buNone/>
            </a:pPr>
            <a:r>
              <a:rPr lang="en-US" sz="2400" dirty="0" smtClean="0">
                <a:latin typeface="+mn-lt"/>
              </a:rPr>
              <a:t>12 – Border</a:t>
            </a:r>
          </a:p>
          <a:p>
            <a:pPr>
              <a:buNone/>
            </a:pPr>
            <a:r>
              <a:rPr lang="en-US" sz="2400" dirty="0" smtClean="0">
                <a:latin typeface="+mn-lt"/>
              </a:rPr>
              <a:t>13 – West Berlin</a:t>
            </a:r>
            <a:endParaRPr lang="en-US" sz="2400" dirty="0">
              <a:latin typeface="+mn-lt"/>
            </a:endParaRPr>
          </a:p>
        </p:txBody>
      </p:sp>
      <p:pic>
        <p:nvPicPr>
          <p:cNvPr id="31" name="Content Placeholder 4" descr="Conrad Schumann.jpg"/>
          <p:cNvPicPr>
            <a:picLocks noChangeAspect="1"/>
          </p:cNvPicPr>
          <p:nvPr/>
        </p:nvPicPr>
        <p:blipFill>
          <a:blip r:embed="rId9" cstate="print"/>
          <a:stretch>
            <a:fillRect/>
          </a:stretch>
        </p:blipFill>
        <p:spPr>
          <a:xfrm>
            <a:off x="14020800" y="15011400"/>
            <a:ext cx="4038600" cy="2705862"/>
          </a:xfrm>
          <a:prstGeom prst="rect">
            <a:avLst/>
          </a:prstGeom>
        </p:spPr>
      </p:pic>
      <p:sp>
        <p:nvSpPr>
          <p:cNvPr id="32" name="Rectangle 31"/>
          <p:cNvSpPr/>
          <p:nvPr/>
        </p:nvSpPr>
        <p:spPr>
          <a:xfrm>
            <a:off x="11277600" y="18059400"/>
            <a:ext cx="10058400" cy="1200329"/>
          </a:xfrm>
          <a:prstGeom prst="rect">
            <a:avLst/>
          </a:prstGeom>
        </p:spPr>
        <p:txBody>
          <a:bodyPr wrap="square">
            <a:spAutoFit/>
          </a:bodyPr>
          <a:lstStyle/>
          <a:p>
            <a:r>
              <a:rPr lang="en-US" sz="2400" dirty="0" smtClean="0">
                <a:latin typeface="Arial" pitchFamily="34" charset="0"/>
                <a:cs typeface="Arial" pitchFamily="34" charset="0"/>
              </a:rPr>
              <a:t>One </a:t>
            </a:r>
            <a:r>
              <a:rPr lang="en-US" sz="2400" dirty="0" smtClean="0">
                <a:latin typeface="Arial" pitchFamily="34" charset="0"/>
                <a:cs typeface="Arial" pitchFamily="34" charset="0"/>
              </a:rPr>
              <a:t>of the most famous successful escapees was Conrad Schuman, an East German soldier who was photographed jumping over a barbed-wire Berlin Wall in 1961.  He lived in Bavaria until 1998</a:t>
            </a:r>
            <a:endParaRPr lang="en-US" sz="2400" dirty="0">
              <a:latin typeface="Arial" pitchFamily="34" charset="0"/>
              <a:cs typeface="Arial" pitchFamily="34" charset="0"/>
            </a:endParaRPr>
          </a:p>
        </p:txBody>
      </p:sp>
      <p:sp>
        <p:nvSpPr>
          <p:cNvPr id="33" name="Rectangle 32"/>
          <p:cNvSpPr/>
          <p:nvPr/>
        </p:nvSpPr>
        <p:spPr>
          <a:xfrm>
            <a:off x="11430000" y="12954000"/>
            <a:ext cx="9753600" cy="1569660"/>
          </a:xfrm>
          <a:prstGeom prst="rect">
            <a:avLst/>
          </a:prstGeom>
        </p:spPr>
        <p:txBody>
          <a:bodyPr wrap="square">
            <a:spAutoFit/>
          </a:bodyPr>
          <a:lstStyle/>
          <a:p>
            <a:r>
              <a:rPr lang="en-US" sz="2400" dirty="0" smtClean="0">
                <a:latin typeface="Arial" pitchFamily="34" charset="0"/>
                <a:cs typeface="Arial" pitchFamily="34" charset="0"/>
              </a:rPr>
              <a:t>From 1961-1989, more than 5,000 citizens attempted to escape over the Berlin Wall into West Berlin.  </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171 people were killed or died attempting to escape</a:t>
            </a:r>
          </a:p>
        </p:txBody>
      </p:sp>
      <p:pic>
        <p:nvPicPr>
          <p:cNvPr id="34" name="Content Placeholder 4" descr="Fall of the Berlin Wall.JPG"/>
          <p:cNvPicPr>
            <a:picLocks noChangeAspect="1"/>
          </p:cNvPicPr>
          <p:nvPr/>
        </p:nvPicPr>
        <p:blipFill>
          <a:blip r:embed="rId10" cstate="print"/>
          <a:stretch>
            <a:fillRect/>
          </a:stretch>
        </p:blipFill>
        <p:spPr>
          <a:xfrm>
            <a:off x="27965400" y="14630400"/>
            <a:ext cx="4038600" cy="3042697"/>
          </a:xfrm>
          <a:prstGeom prst="rect">
            <a:avLst/>
          </a:prstGeom>
        </p:spPr>
      </p:pic>
      <p:sp>
        <p:nvSpPr>
          <p:cNvPr id="35" name="Rectangle 34"/>
          <p:cNvSpPr/>
          <p:nvPr/>
        </p:nvSpPr>
        <p:spPr>
          <a:xfrm>
            <a:off x="27889200" y="18059400"/>
            <a:ext cx="4114800" cy="3046988"/>
          </a:xfrm>
          <a:prstGeom prst="rect">
            <a:avLst/>
          </a:prstGeom>
        </p:spPr>
        <p:txBody>
          <a:bodyPr wrap="square">
            <a:spAutoFit/>
          </a:bodyPr>
          <a:lstStyle/>
          <a:p>
            <a:r>
              <a:rPr lang="en-US" sz="2400" dirty="0" smtClean="0">
                <a:latin typeface="+mn-lt"/>
              </a:rPr>
              <a:t>On November 9, 1989, the East German government </a:t>
            </a:r>
          </a:p>
          <a:p>
            <a:r>
              <a:rPr lang="en-US" sz="2400" dirty="0" smtClean="0">
                <a:latin typeface="+mn-lt"/>
              </a:rPr>
              <a:t>announced that travel restrictions to West Berlin had been lifted.  That night, hundreds of thousands of people celebrated throughout the city.</a:t>
            </a:r>
          </a:p>
        </p:txBody>
      </p:sp>
      <p:sp>
        <p:nvSpPr>
          <p:cNvPr id="36" name="Rectangle 35"/>
          <p:cNvSpPr/>
          <p:nvPr/>
        </p:nvSpPr>
        <p:spPr>
          <a:xfrm>
            <a:off x="22250400" y="14554200"/>
            <a:ext cx="5105400" cy="4524315"/>
          </a:xfrm>
          <a:prstGeom prst="rect">
            <a:avLst/>
          </a:prstGeom>
        </p:spPr>
        <p:txBody>
          <a:bodyPr wrap="square">
            <a:spAutoFit/>
          </a:bodyPr>
          <a:lstStyle/>
          <a:p>
            <a:r>
              <a:rPr lang="en-US" sz="2400" dirty="0" smtClean="0">
                <a:latin typeface="+mn-lt"/>
              </a:rPr>
              <a:t>In 1984, Mikhail Gorbachev became the 7</a:t>
            </a:r>
            <a:r>
              <a:rPr lang="en-US" sz="2400" baseline="30000" dirty="0" smtClean="0">
                <a:latin typeface="+mn-lt"/>
              </a:rPr>
              <a:t>th</a:t>
            </a:r>
            <a:r>
              <a:rPr lang="en-US" sz="2400" dirty="0" smtClean="0">
                <a:latin typeface="+mn-lt"/>
              </a:rPr>
              <a:t> and last head-of-state of the Soviet Union, and ushered in the era of Perestroika (“restructuring”) and Glasnost (“openness”) which would lead to the fall of the Soviet Union and the Eastern Bloc by 1991</a:t>
            </a:r>
          </a:p>
          <a:p>
            <a:endParaRPr lang="en-US" sz="2400" dirty="0" smtClean="0">
              <a:latin typeface="+mn-lt"/>
            </a:endParaRPr>
          </a:p>
          <a:p>
            <a:r>
              <a:rPr lang="en-US" sz="2400" dirty="0" smtClean="0">
                <a:latin typeface="+mn-lt"/>
              </a:rPr>
              <a:t>In 1987, President </a:t>
            </a:r>
            <a:r>
              <a:rPr lang="en-US" sz="2400" dirty="0" err="1" smtClean="0">
                <a:latin typeface="+mn-lt"/>
              </a:rPr>
              <a:t>Ronad</a:t>
            </a:r>
            <a:r>
              <a:rPr lang="en-US" sz="2400" dirty="0" smtClean="0">
                <a:latin typeface="+mn-lt"/>
              </a:rPr>
              <a:t> Reagan gave a famous speech in Berlin in which he said “</a:t>
            </a:r>
            <a:r>
              <a:rPr lang="en-US" sz="2400" b="1" i="1" dirty="0" smtClean="0">
                <a:latin typeface="+mn-lt"/>
              </a:rPr>
              <a:t>Mr. Gorbachev, tear down this wall!</a:t>
            </a:r>
            <a:r>
              <a:rPr lang="en-US" sz="2400" i="1" dirty="0" smtClean="0">
                <a:latin typeface="+mn-lt"/>
              </a:rPr>
              <a:t>”</a:t>
            </a:r>
          </a:p>
        </p:txBody>
      </p:sp>
      <p:pic>
        <p:nvPicPr>
          <p:cNvPr id="37" name="Picture 36" descr="Plus 3 - Students and Berlin Wall.jpg"/>
          <p:cNvPicPr>
            <a:picLocks noChangeAspect="1"/>
          </p:cNvPicPr>
          <p:nvPr/>
        </p:nvPicPr>
        <p:blipFill>
          <a:blip r:embed="rId11" cstate="print"/>
          <a:stretch>
            <a:fillRect/>
          </a:stretch>
        </p:blipFill>
        <p:spPr>
          <a:xfrm>
            <a:off x="38328600" y="5638800"/>
            <a:ext cx="4495800" cy="3371850"/>
          </a:xfrm>
          <a:prstGeom prst="rect">
            <a:avLst/>
          </a:prstGeom>
        </p:spPr>
      </p:pic>
      <p:pic>
        <p:nvPicPr>
          <p:cNvPr id="38" name="Picture 37" descr="Berlyn today.jpg"/>
          <p:cNvPicPr>
            <a:picLocks noChangeAspect="1"/>
          </p:cNvPicPr>
          <p:nvPr/>
        </p:nvPicPr>
        <p:blipFill>
          <a:blip r:embed="rId12" cstate="print"/>
          <a:stretch>
            <a:fillRect/>
          </a:stretch>
        </p:blipFill>
        <p:spPr>
          <a:xfrm>
            <a:off x="38633400" y="9753600"/>
            <a:ext cx="3505200" cy="2624786"/>
          </a:xfrm>
          <a:prstGeom prst="rect">
            <a:avLst/>
          </a:prstGeom>
        </p:spPr>
      </p:pic>
      <p:sp>
        <p:nvSpPr>
          <p:cNvPr id="39" name="TextBox 38"/>
          <p:cNvSpPr txBox="1"/>
          <p:nvPr/>
        </p:nvSpPr>
        <p:spPr>
          <a:xfrm>
            <a:off x="38252400" y="9448800"/>
            <a:ext cx="4846327" cy="400110"/>
          </a:xfrm>
          <a:prstGeom prst="rect">
            <a:avLst/>
          </a:prstGeom>
          <a:noFill/>
        </p:spPr>
        <p:txBody>
          <a:bodyPr wrap="none" rtlCol="0">
            <a:spAutoFit/>
          </a:bodyPr>
          <a:lstStyle/>
          <a:p>
            <a:r>
              <a:rPr lang="en-US" sz="2000" dirty="0" smtClean="0">
                <a:latin typeface="+mn-lt"/>
              </a:rPr>
              <a:t>Plus 3 Students at the Berlin Wall - 2010 </a:t>
            </a:r>
            <a:endParaRPr lang="en-US" sz="2000" dirty="0">
              <a:latin typeface="+mn-lt"/>
            </a:endParaRPr>
          </a:p>
        </p:txBody>
      </p:sp>
      <p:sp>
        <p:nvSpPr>
          <p:cNvPr id="40" name="Rectangle 39"/>
          <p:cNvSpPr/>
          <p:nvPr/>
        </p:nvSpPr>
        <p:spPr>
          <a:xfrm>
            <a:off x="33299400" y="5562600"/>
            <a:ext cx="4800600" cy="5632311"/>
          </a:xfrm>
          <a:prstGeom prst="rect">
            <a:avLst/>
          </a:prstGeom>
        </p:spPr>
        <p:txBody>
          <a:bodyPr wrap="square">
            <a:spAutoFit/>
          </a:bodyPr>
          <a:lstStyle/>
          <a:p>
            <a:r>
              <a:rPr lang="en-US" sz="2400" dirty="0" smtClean="0">
                <a:latin typeface="+mn-lt"/>
              </a:rPr>
              <a:t>The Berlin Wall remains a symbol of how government can oppress individual freedom and liberty</a:t>
            </a:r>
          </a:p>
          <a:p>
            <a:endParaRPr lang="en-US" sz="2400" dirty="0" smtClean="0">
              <a:latin typeface="+mn-lt"/>
            </a:endParaRPr>
          </a:p>
          <a:p>
            <a:r>
              <a:rPr lang="en-US" sz="2400" dirty="0" smtClean="0">
                <a:latin typeface="+mn-lt"/>
              </a:rPr>
              <a:t>The fall of the Berlin Wall and its remnants/relics remain symbols of how individuals can overcome an oppressive or unjust system</a:t>
            </a:r>
          </a:p>
          <a:p>
            <a:endParaRPr lang="en-US" sz="2400" dirty="0" smtClean="0">
              <a:latin typeface="+mn-lt"/>
            </a:endParaRPr>
          </a:p>
          <a:p>
            <a:r>
              <a:rPr lang="en-US" sz="2400" dirty="0" smtClean="0">
                <a:latin typeface="+mn-lt"/>
              </a:rPr>
              <a:t>The reunification of West Berlin and East Berlin, of West Germany and East Germany, and of the Soviet Union and Eastern Bloc with the West has been a long and complex process</a:t>
            </a:r>
            <a:endParaRPr lang="en-US" sz="2400" dirty="0">
              <a:latin typeface="+mn-lt"/>
            </a:endParaRPr>
          </a:p>
        </p:txBody>
      </p:sp>
      <p:sp>
        <p:nvSpPr>
          <p:cNvPr id="41" name="TextBox 77"/>
          <p:cNvSpPr txBox="1">
            <a:spLocks noChangeArrowheads="1"/>
          </p:cNvSpPr>
          <p:nvPr/>
        </p:nvSpPr>
        <p:spPr bwMode="auto">
          <a:xfrm>
            <a:off x="685800" y="4038600"/>
            <a:ext cx="9144000" cy="703471"/>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 </a:t>
            </a:r>
            <a:r>
              <a:rPr lang="en-US" sz="4000" dirty="0" smtClean="0">
                <a:latin typeface="+mn-lt"/>
              </a:rPr>
              <a:t>Interesting Question</a:t>
            </a:r>
            <a:endParaRPr lang="en-US" sz="4000" b="1" dirty="0">
              <a:ln>
                <a:solidFill>
                  <a:schemeClr val="tx1">
                    <a:lumMod val="95000"/>
                    <a:lumOff val="5000"/>
                  </a:schemeClr>
                </a:solidFill>
              </a:ln>
              <a:solidFill>
                <a:srgbClr val="000000"/>
              </a:solidFill>
              <a:effectLst>
                <a:outerShdw blurRad="38100" dist="38100" dir="2700000" algn="tl">
                  <a:srgbClr val="000000"/>
                </a:outerShdw>
              </a:effectLst>
              <a:latin typeface="+mn-lt"/>
              <a:ea typeface="宋体" pitchFamily="2" charset="-122"/>
            </a:endParaRPr>
          </a:p>
        </p:txBody>
      </p:sp>
      <p:sp>
        <p:nvSpPr>
          <p:cNvPr id="42" name="TextBox 41"/>
          <p:cNvSpPr txBox="1"/>
          <p:nvPr/>
        </p:nvSpPr>
        <p:spPr>
          <a:xfrm>
            <a:off x="685800" y="5334000"/>
            <a:ext cx="7348999" cy="1754326"/>
          </a:xfrm>
          <a:prstGeom prst="rect">
            <a:avLst/>
          </a:prstGeom>
          <a:noFill/>
        </p:spPr>
        <p:txBody>
          <a:bodyPr wrap="none" rtlCol="0">
            <a:spAutoFit/>
          </a:bodyPr>
          <a:lstStyle/>
          <a:p>
            <a:r>
              <a:rPr lang="en-US" sz="3600" dirty="0" smtClean="0">
                <a:latin typeface="+mn-lt"/>
              </a:rPr>
              <a:t>Why is the Berlin Wall a significant </a:t>
            </a:r>
          </a:p>
          <a:p>
            <a:r>
              <a:rPr lang="en-US" sz="3600" dirty="0" smtClean="0">
                <a:latin typeface="+mn-lt"/>
              </a:rPr>
              <a:t>cultural symbol in Germany and </a:t>
            </a:r>
          </a:p>
          <a:p>
            <a:r>
              <a:rPr lang="en-US" sz="3600" dirty="0" smtClean="0">
                <a:latin typeface="+mn-lt"/>
              </a:rPr>
              <a:t>throughout the world?</a:t>
            </a:r>
            <a:endParaRPr lang="en-US" sz="3600" dirty="0">
              <a:latin typeface="+mn-lt"/>
            </a:endParaRPr>
          </a:p>
        </p:txBody>
      </p:sp>
      <p:sp>
        <p:nvSpPr>
          <p:cNvPr id="43" name="TextBox 77"/>
          <p:cNvSpPr txBox="1">
            <a:spLocks noChangeArrowheads="1"/>
          </p:cNvSpPr>
          <p:nvPr/>
        </p:nvSpPr>
        <p:spPr bwMode="auto">
          <a:xfrm>
            <a:off x="33223200" y="13182601"/>
            <a:ext cx="9372600" cy="703471"/>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 </a:t>
            </a:r>
            <a:r>
              <a:rPr lang="en-US" sz="4000" dirty="0" smtClean="0">
                <a:latin typeface="+mn-lt"/>
              </a:rPr>
              <a:t>Takeaway</a:t>
            </a:r>
            <a:endParaRPr lang="en-US" sz="4000" b="1" dirty="0">
              <a:ln>
                <a:solidFill>
                  <a:schemeClr val="tx1">
                    <a:lumMod val="95000"/>
                    <a:lumOff val="5000"/>
                  </a:schemeClr>
                </a:solidFill>
              </a:ln>
              <a:solidFill>
                <a:srgbClr val="000000"/>
              </a:solidFill>
              <a:effectLst>
                <a:outerShdw blurRad="38100" dist="38100" dir="2700000" algn="tl">
                  <a:srgbClr val="000000"/>
                </a:outerShdw>
              </a:effectLst>
              <a:latin typeface="+mn-lt"/>
              <a:ea typeface="宋体" pitchFamily="2" charset="-122"/>
            </a:endParaRPr>
          </a:p>
        </p:txBody>
      </p:sp>
      <p:sp>
        <p:nvSpPr>
          <p:cNvPr id="44" name="TextBox 43"/>
          <p:cNvSpPr txBox="1"/>
          <p:nvPr/>
        </p:nvSpPr>
        <p:spPr>
          <a:xfrm>
            <a:off x="33147000" y="14706600"/>
            <a:ext cx="7543800" cy="4524315"/>
          </a:xfrm>
          <a:prstGeom prst="rect">
            <a:avLst/>
          </a:prstGeom>
          <a:noFill/>
        </p:spPr>
        <p:txBody>
          <a:bodyPr wrap="square" rtlCol="0">
            <a:spAutoFit/>
          </a:bodyPr>
          <a:lstStyle/>
          <a:p>
            <a:r>
              <a:rPr lang="en-US" sz="3600" dirty="0" smtClean="0">
                <a:latin typeface="+mn-lt"/>
              </a:rPr>
              <a:t>The Berlin Wall has been a significant international cultural symbol since its establishment in 1961.  For decades, it represented oppression and secrecy.  After its fall in 1989, it became a symbol of hope for reconciliation among Germans and citizens worldwide.</a:t>
            </a:r>
          </a:p>
        </p:txBody>
      </p:sp>
      <p:sp>
        <p:nvSpPr>
          <p:cNvPr id="45" name="TextBox 77"/>
          <p:cNvSpPr txBox="1">
            <a:spLocks noChangeArrowheads="1"/>
          </p:cNvSpPr>
          <p:nvPr/>
        </p:nvSpPr>
        <p:spPr bwMode="auto">
          <a:xfrm>
            <a:off x="33223200" y="19583400"/>
            <a:ext cx="9372600" cy="703471"/>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 </a:t>
            </a:r>
            <a:r>
              <a:rPr lang="en-US" sz="4000" dirty="0" smtClean="0">
                <a:latin typeface="+mn-lt"/>
              </a:rPr>
              <a:t>Works Cited</a:t>
            </a:r>
            <a:endParaRPr lang="en-US" sz="4000" b="1" dirty="0">
              <a:ln>
                <a:solidFill>
                  <a:schemeClr val="tx1">
                    <a:lumMod val="95000"/>
                    <a:lumOff val="5000"/>
                  </a:schemeClr>
                </a:solidFill>
              </a:ln>
              <a:solidFill>
                <a:srgbClr val="000000"/>
              </a:solidFill>
              <a:effectLst>
                <a:outerShdw blurRad="38100" dist="38100" dir="2700000" algn="tl">
                  <a:srgbClr val="000000"/>
                </a:outerShdw>
              </a:effectLst>
              <a:latin typeface="+mn-lt"/>
              <a:ea typeface="宋体" pitchFamily="2" charset="-122"/>
            </a:endParaRPr>
          </a:p>
        </p:txBody>
      </p:sp>
      <p:sp>
        <p:nvSpPr>
          <p:cNvPr id="46" name="TextBox 77"/>
          <p:cNvSpPr txBox="1">
            <a:spLocks noChangeArrowheads="1"/>
          </p:cNvSpPr>
          <p:nvPr/>
        </p:nvSpPr>
        <p:spPr bwMode="auto">
          <a:xfrm>
            <a:off x="22098000" y="21183600"/>
            <a:ext cx="10287000" cy="1319025"/>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October 3, 1990:</a:t>
            </a:r>
          </a:p>
          <a:p>
            <a:pPr eaLnBrk="1" hangingPunct="1"/>
            <a:r>
              <a:rPr lang="en-US" sz="4000" dirty="0" smtClean="0">
                <a:latin typeface="+mn-lt"/>
              </a:rPr>
              <a:t>German Reunification</a:t>
            </a:r>
            <a:endParaRPr lang="en-US" sz="4000" dirty="0" smtClean="0">
              <a:latin typeface="+mn-lt"/>
            </a:endParaRPr>
          </a:p>
        </p:txBody>
      </p:sp>
      <p:sp>
        <p:nvSpPr>
          <p:cNvPr id="47" name="Rectangle 46"/>
          <p:cNvSpPr/>
          <p:nvPr/>
        </p:nvSpPr>
        <p:spPr>
          <a:xfrm>
            <a:off x="22098000" y="22936200"/>
            <a:ext cx="5105400" cy="4893647"/>
          </a:xfrm>
          <a:prstGeom prst="rect">
            <a:avLst/>
          </a:prstGeom>
        </p:spPr>
        <p:txBody>
          <a:bodyPr wrap="square">
            <a:spAutoFit/>
          </a:bodyPr>
          <a:lstStyle/>
          <a:p>
            <a:r>
              <a:rPr lang="en-US" sz="2400" dirty="0" smtClean="0">
                <a:latin typeface="+mn-lt"/>
              </a:rPr>
              <a:t>In </a:t>
            </a:r>
            <a:r>
              <a:rPr lang="en-US" sz="2400" dirty="0" smtClean="0">
                <a:latin typeface="+mn-lt"/>
              </a:rPr>
              <a:t>October of 1990, the German Democratic Republic (previously East Germany) acceded to the Federal Republic of Germany (previously West Germany)</a:t>
            </a:r>
            <a:endParaRPr lang="en-US" sz="2400" dirty="0" smtClean="0">
              <a:latin typeface="+mn-lt"/>
            </a:endParaRPr>
          </a:p>
          <a:p>
            <a:endParaRPr lang="en-US" sz="2400" dirty="0" smtClean="0">
              <a:latin typeface="+mn-lt"/>
            </a:endParaRPr>
          </a:p>
          <a:p>
            <a:r>
              <a:rPr lang="en-US" sz="2400" dirty="0" smtClean="0">
                <a:latin typeface="+mn-lt"/>
              </a:rPr>
              <a:t>The German President, Richard von </a:t>
            </a:r>
            <a:r>
              <a:rPr lang="en-US" sz="2400" dirty="0" err="1" smtClean="0">
                <a:latin typeface="+mn-lt"/>
              </a:rPr>
              <a:t>Weizsacker</a:t>
            </a:r>
            <a:r>
              <a:rPr lang="en-US" sz="2400" dirty="0" smtClean="0">
                <a:latin typeface="+mn-lt"/>
              </a:rPr>
              <a:t>, commented that “</a:t>
            </a:r>
            <a:r>
              <a:rPr lang="en-US" sz="2400" b="1" i="1" dirty="0" smtClean="0">
                <a:latin typeface="+mn-lt"/>
              </a:rPr>
              <a:t>The day has come on which for the first time in history the whole of Germany takes a permanent place among Western democracies</a:t>
            </a:r>
            <a:r>
              <a:rPr lang="en-US" sz="2400" dirty="0" smtClean="0">
                <a:latin typeface="+mn-lt"/>
              </a:rPr>
              <a:t>.”</a:t>
            </a:r>
            <a:endParaRPr lang="en-US" sz="2400" dirty="0" smtClean="0">
              <a:latin typeface="+mn-lt"/>
            </a:endParaRPr>
          </a:p>
        </p:txBody>
      </p:sp>
      <p:pic>
        <p:nvPicPr>
          <p:cNvPr id="48" name="Picture 47" descr="Bundestag.bmp"/>
          <p:cNvPicPr>
            <a:picLocks noChangeAspect="1"/>
          </p:cNvPicPr>
          <p:nvPr/>
        </p:nvPicPr>
        <p:blipFill>
          <a:blip r:embed="rId13" cstate="print"/>
          <a:stretch>
            <a:fillRect/>
          </a:stretch>
        </p:blipFill>
        <p:spPr>
          <a:xfrm>
            <a:off x="27584400" y="22936200"/>
            <a:ext cx="4800600" cy="3600450"/>
          </a:xfrm>
          <a:prstGeom prst="rect">
            <a:avLst/>
          </a:prstGeom>
        </p:spPr>
      </p:pic>
      <p:sp>
        <p:nvSpPr>
          <p:cNvPr id="49" name="Rectangle 48"/>
          <p:cNvSpPr/>
          <p:nvPr/>
        </p:nvSpPr>
        <p:spPr>
          <a:xfrm>
            <a:off x="33223200" y="20497800"/>
            <a:ext cx="9372600" cy="6740307"/>
          </a:xfrm>
          <a:prstGeom prst="rect">
            <a:avLst/>
          </a:prstGeom>
        </p:spPr>
        <p:txBody>
          <a:bodyPr wrap="square">
            <a:spAutoFit/>
          </a:bodyPr>
          <a:lstStyle/>
          <a:p>
            <a:endParaRPr lang="en-US" sz="2400" dirty="0" smtClean="0">
              <a:latin typeface="+mn-lt"/>
            </a:endParaRPr>
          </a:p>
          <a:p>
            <a:r>
              <a:rPr lang="en-US" sz="2400" dirty="0" smtClean="0">
                <a:latin typeface="+mn-lt"/>
              </a:rPr>
              <a:t>Buckley, William F., Jr. (2004). </a:t>
            </a:r>
            <a:r>
              <a:rPr lang="en-US" sz="2400" i="1" dirty="0" smtClean="0">
                <a:latin typeface="+mn-lt"/>
              </a:rPr>
              <a:t>The Fall of the Berlin Wall</a:t>
            </a:r>
            <a:r>
              <a:rPr lang="en-US" sz="2400" dirty="0" smtClean="0">
                <a:latin typeface="+mn-lt"/>
              </a:rPr>
              <a:t>. Hoboken,</a:t>
            </a:r>
          </a:p>
          <a:p>
            <a:r>
              <a:rPr lang="en-US" sz="2400" dirty="0" smtClean="0">
                <a:latin typeface="+mn-lt"/>
              </a:rPr>
              <a:t>	</a:t>
            </a:r>
            <a:r>
              <a:rPr lang="en-US" sz="2400" dirty="0" smtClean="0">
                <a:latin typeface="+mn-lt"/>
              </a:rPr>
              <a:t>NJ: John Wiley and Sons.</a:t>
            </a:r>
          </a:p>
          <a:p>
            <a:endParaRPr lang="en-US" sz="2400" dirty="0" smtClean="0">
              <a:latin typeface="+mn-lt"/>
            </a:endParaRPr>
          </a:p>
          <a:p>
            <a:r>
              <a:rPr lang="en-US" sz="2400" dirty="0" smtClean="0">
                <a:latin typeface="+mn-lt"/>
              </a:rPr>
              <a:t>Childs, David H. (2001). </a:t>
            </a:r>
            <a:r>
              <a:rPr lang="en-US" sz="2400" i="1" dirty="0" smtClean="0">
                <a:latin typeface="+mn-lt"/>
              </a:rPr>
              <a:t>The Fall of the GDR: Germany’s Road to</a:t>
            </a:r>
          </a:p>
          <a:p>
            <a:r>
              <a:rPr lang="en-US" sz="2400" i="1" dirty="0" smtClean="0">
                <a:latin typeface="+mn-lt"/>
              </a:rPr>
              <a:t>	</a:t>
            </a:r>
            <a:r>
              <a:rPr lang="en-US" sz="2400" i="1" dirty="0" smtClean="0">
                <a:latin typeface="+mn-lt"/>
              </a:rPr>
              <a:t>Unity</a:t>
            </a:r>
            <a:r>
              <a:rPr lang="en-US" sz="2400" dirty="0" smtClean="0">
                <a:latin typeface="+mn-lt"/>
              </a:rPr>
              <a:t>. London: Longman, Pearson and Co.</a:t>
            </a:r>
          </a:p>
          <a:p>
            <a:endParaRPr lang="en-US" sz="2400" dirty="0" smtClean="0">
              <a:latin typeface="+mn-lt"/>
            </a:endParaRPr>
          </a:p>
          <a:p>
            <a:r>
              <a:rPr lang="en-US" sz="2400" dirty="0" smtClean="0">
                <a:latin typeface="+mn-lt"/>
              </a:rPr>
              <a:t>Gaddis, John L. (2005). </a:t>
            </a:r>
            <a:r>
              <a:rPr lang="en-US" sz="2400" i="1" dirty="0" smtClean="0">
                <a:latin typeface="+mn-lt"/>
              </a:rPr>
              <a:t>The Cold War: A New History</a:t>
            </a:r>
            <a:r>
              <a:rPr lang="en-US" sz="2400" dirty="0" smtClean="0">
                <a:latin typeface="+mn-lt"/>
              </a:rPr>
              <a:t>. New York:</a:t>
            </a:r>
          </a:p>
          <a:p>
            <a:r>
              <a:rPr lang="en-US" sz="2400" dirty="0" smtClean="0">
                <a:latin typeface="+mn-lt"/>
              </a:rPr>
              <a:t>	</a:t>
            </a:r>
            <a:r>
              <a:rPr lang="en-US" sz="2400" dirty="0" smtClean="0">
                <a:latin typeface="+mn-lt"/>
              </a:rPr>
              <a:t>Penguin Press.</a:t>
            </a:r>
          </a:p>
          <a:p>
            <a:endParaRPr lang="en-US" sz="2400" dirty="0" smtClean="0">
              <a:latin typeface="+mn-lt"/>
            </a:endParaRPr>
          </a:p>
          <a:p>
            <a:r>
              <a:rPr lang="en-US" sz="2400" dirty="0" err="1" smtClean="0">
                <a:latin typeface="+mn-lt"/>
              </a:rPr>
              <a:t>Hertle</a:t>
            </a:r>
            <a:r>
              <a:rPr lang="en-US" sz="2400" dirty="0" smtClean="0">
                <a:latin typeface="+mn-lt"/>
              </a:rPr>
              <a:t>, Hans-Hermann. (2008). </a:t>
            </a:r>
            <a:r>
              <a:rPr lang="en-US" sz="2400" i="1" dirty="0" smtClean="0">
                <a:latin typeface="+mn-lt"/>
              </a:rPr>
              <a:t>The Berlin Wall: Monument of the</a:t>
            </a:r>
          </a:p>
          <a:p>
            <a:r>
              <a:rPr lang="en-US" sz="2400" i="1" dirty="0" smtClean="0">
                <a:latin typeface="+mn-lt"/>
              </a:rPr>
              <a:t>	</a:t>
            </a:r>
            <a:r>
              <a:rPr lang="en-US" sz="2400" i="1" dirty="0" smtClean="0">
                <a:latin typeface="+mn-lt"/>
              </a:rPr>
              <a:t>Cold War</a:t>
            </a:r>
            <a:r>
              <a:rPr lang="en-US" sz="2400" dirty="0" smtClean="0">
                <a:latin typeface="+mn-lt"/>
              </a:rPr>
              <a:t>. New York: Springer-</a:t>
            </a:r>
            <a:r>
              <a:rPr lang="en-US" sz="2400" dirty="0" err="1" smtClean="0">
                <a:latin typeface="+mn-lt"/>
              </a:rPr>
              <a:t>Verlag</a:t>
            </a:r>
            <a:r>
              <a:rPr lang="en-US" sz="2400" dirty="0" smtClean="0">
                <a:latin typeface="+mn-lt"/>
              </a:rPr>
              <a:t>.</a:t>
            </a:r>
          </a:p>
          <a:p>
            <a:endParaRPr lang="en-US" sz="2400" dirty="0" smtClean="0">
              <a:latin typeface="+mn-lt"/>
            </a:endParaRPr>
          </a:p>
          <a:p>
            <a:r>
              <a:rPr lang="en-US" sz="2400" dirty="0" smtClean="0">
                <a:latin typeface="+mn-lt"/>
              </a:rPr>
              <a:t>German Federal Foreign Office.  (</a:t>
            </a:r>
            <a:r>
              <a:rPr lang="en-US" sz="2400" dirty="0" smtClean="0">
                <a:latin typeface="+mn-lt"/>
              </a:rPr>
              <a:t>2010).  </a:t>
            </a:r>
            <a:r>
              <a:rPr lang="en-US" sz="2400" i="1" dirty="0" smtClean="0">
                <a:latin typeface="+mn-lt"/>
              </a:rPr>
              <a:t>Facts About Germany</a:t>
            </a:r>
            <a:r>
              <a:rPr lang="en-US" sz="2400" dirty="0" smtClean="0">
                <a:latin typeface="+mn-lt"/>
              </a:rPr>
              <a:t>.</a:t>
            </a:r>
          </a:p>
          <a:p>
            <a:r>
              <a:rPr lang="en-US" sz="2400" dirty="0" smtClean="0">
                <a:latin typeface="+mn-lt"/>
              </a:rPr>
              <a:t>	</a:t>
            </a:r>
            <a:r>
              <a:rPr lang="en-US" sz="2400" dirty="0" smtClean="0">
                <a:latin typeface="+mn-lt"/>
              </a:rPr>
              <a:t>Berlin: Directorate-General for Culture and Communication.</a:t>
            </a:r>
          </a:p>
          <a:p>
            <a:endParaRPr lang="en-US" sz="2400" dirty="0" smtClean="0">
              <a:latin typeface="+mn-lt"/>
            </a:endParaRPr>
          </a:p>
          <a:p>
            <a:r>
              <a:rPr lang="en-US" sz="2400" dirty="0" smtClean="0">
                <a:latin typeface="+mn-lt"/>
              </a:rPr>
              <a:t>Taylor, Frederick. </a:t>
            </a:r>
            <a:r>
              <a:rPr lang="en-US" sz="2400" dirty="0" smtClean="0">
                <a:latin typeface="+mn-lt"/>
              </a:rPr>
              <a:t>(2006). </a:t>
            </a:r>
            <a:r>
              <a:rPr lang="en-US" sz="2400" i="1" dirty="0" smtClean="0">
                <a:latin typeface="+mn-lt"/>
              </a:rPr>
              <a:t>The Berlin Wall: A World Divided 1961-	1989</a:t>
            </a:r>
            <a:r>
              <a:rPr lang="en-US" sz="2400" dirty="0" smtClean="0">
                <a:latin typeface="+mn-lt"/>
              </a:rPr>
              <a:t>. London:</a:t>
            </a:r>
            <a:r>
              <a:rPr lang="en-US" sz="2400" i="1" dirty="0" smtClean="0">
                <a:latin typeface="+mn-lt"/>
              </a:rPr>
              <a:t> </a:t>
            </a:r>
            <a:r>
              <a:rPr lang="en-US" sz="2400" dirty="0" smtClean="0">
                <a:latin typeface="+mn-lt"/>
              </a:rPr>
              <a:t>Harper Perennial.</a:t>
            </a:r>
            <a:endParaRPr lang="en-US" sz="2400" dirty="0" smtClean="0">
              <a:latin typeface="+mn-lt"/>
            </a:endParaRPr>
          </a:p>
        </p:txBody>
      </p:sp>
      <p:sp>
        <p:nvSpPr>
          <p:cNvPr id="50" name="TextBox 49"/>
          <p:cNvSpPr txBox="1"/>
          <p:nvPr/>
        </p:nvSpPr>
        <p:spPr>
          <a:xfrm>
            <a:off x="27584401" y="26822400"/>
            <a:ext cx="4876799" cy="1015663"/>
          </a:xfrm>
          <a:prstGeom prst="rect">
            <a:avLst/>
          </a:prstGeom>
          <a:noFill/>
        </p:spPr>
        <p:txBody>
          <a:bodyPr wrap="square" rtlCol="0">
            <a:spAutoFit/>
          </a:bodyPr>
          <a:lstStyle/>
          <a:p>
            <a:r>
              <a:rPr lang="en-US" sz="2000" dirty="0" smtClean="0">
                <a:latin typeface="+mn-lt"/>
              </a:rPr>
              <a:t>Plus 3 </a:t>
            </a:r>
            <a:r>
              <a:rPr lang="en-US" sz="2000" dirty="0" smtClean="0">
                <a:latin typeface="+mn-lt"/>
              </a:rPr>
              <a:t>Student Photograph of the German </a:t>
            </a:r>
            <a:r>
              <a:rPr lang="en-US" sz="2000" dirty="0" smtClean="0">
                <a:latin typeface="+mn-lt"/>
              </a:rPr>
              <a:t>Bundestag (Parliament) in Berlin – May 2010</a:t>
            </a:r>
            <a:r>
              <a:rPr lang="en-US" sz="2000" dirty="0" smtClean="0">
                <a:latin typeface="+mn-lt"/>
              </a:rPr>
              <a:t> </a:t>
            </a:r>
            <a:endParaRPr lang="en-US" sz="20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1716</TotalTime>
  <Words>815</Words>
  <Application>Microsoft Office PowerPoint</Application>
  <PresentationFormat>Custom</PresentationFormat>
  <Paragraphs>90</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Blank Presentation</vt:lpstr>
      <vt:lpstr>Image</vt:lpstr>
      <vt:lpstr>Slide 1</vt:lpstr>
    </vt:vector>
  </TitlesOfParts>
  <Company>Alan Manning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 Jones</dc:creator>
  <cp:lastModifiedBy>Ray Jones</cp:lastModifiedBy>
  <cp:revision>57</cp:revision>
  <dcterms:modified xsi:type="dcterms:W3CDTF">2010-08-05T00:59:46Z</dcterms:modified>
</cp:coreProperties>
</file>